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67" r:id="rId3"/>
    <p:sldId id="261" r:id="rId4"/>
    <p:sldId id="262" r:id="rId5"/>
    <p:sldId id="264" r:id="rId6"/>
    <p:sldId id="263" r:id="rId7"/>
    <p:sldId id="268" r:id="rId8"/>
    <p:sldId id="269" r:id="rId9"/>
    <p:sldId id="270" r:id="rId10"/>
    <p:sldId id="273" r:id="rId11"/>
    <p:sldId id="272" r:id="rId12"/>
    <p:sldId id="274" r:id="rId13"/>
    <p:sldId id="275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E9"/>
    <a:srgbClr val="FEF9F8"/>
    <a:srgbClr val="B11116"/>
    <a:srgbClr val="D34817"/>
    <a:srgbClr val="DDEBFB"/>
    <a:srgbClr val="E4E5E6"/>
    <a:srgbClr val="404040"/>
    <a:srgbClr val="000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032B4-B523-4FB4-9B11-397EE1897E60}" type="datetimeFigureOut">
              <a:rPr lang="en-GB" smtClean="0"/>
              <a:t>24/10/2017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47B-3412-4F77-93DA-FC0E3D362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67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47B-3412-4F77-93DA-FC0E3D3628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8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5B6E-83E3-443A-A5C0-2D0EE1E32B23}" type="datetimeFigureOut">
              <a:rPr lang="en-GB" smtClean="0"/>
              <a:t>24/10/2017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0101-9CB0-42CF-A57D-EB36BA9B502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34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5B6E-83E3-443A-A5C0-2D0EE1E32B23}" type="datetimeFigureOut">
              <a:rPr lang="en-GB" smtClean="0"/>
              <a:t>24/10/2017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0101-9CB0-42CF-A57D-EB36BA9B5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98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5B6E-83E3-443A-A5C0-2D0EE1E32B23}" type="datetimeFigureOut">
              <a:rPr lang="en-GB" smtClean="0"/>
              <a:t>24/10/2017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0101-9CB0-42CF-A57D-EB36BA9B5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6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5B6E-83E3-443A-A5C0-2D0EE1E32B23}" type="datetimeFigureOut">
              <a:rPr lang="en-GB" smtClean="0"/>
              <a:t>24/10/2017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0101-9CB0-42CF-A57D-EB36BA9B5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5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5B6E-83E3-443A-A5C0-2D0EE1E32B23}" type="datetimeFigureOut">
              <a:rPr lang="en-GB" smtClean="0"/>
              <a:t>24/10/2017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0101-9CB0-42CF-A57D-EB36BA9B502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2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5B6E-83E3-443A-A5C0-2D0EE1E32B23}" type="datetimeFigureOut">
              <a:rPr lang="en-GB" smtClean="0"/>
              <a:t>24/10/2017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0101-9CB0-42CF-A57D-EB36BA9B5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44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5B6E-83E3-443A-A5C0-2D0EE1E32B23}" type="datetimeFigureOut">
              <a:rPr lang="en-GB" smtClean="0"/>
              <a:t>24/10/2017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0101-9CB0-42CF-A57D-EB36BA9B5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2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5B6E-83E3-443A-A5C0-2D0EE1E32B23}" type="datetimeFigureOut">
              <a:rPr lang="en-GB" smtClean="0"/>
              <a:t>24/10/2017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0101-9CB0-42CF-A57D-EB36BA9B5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46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5B6E-83E3-443A-A5C0-2D0EE1E32B23}" type="datetimeFigureOut">
              <a:rPr lang="en-GB" smtClean="0"/>
              <a:t>24/10/2017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0101-9CB0-42CF-A57D-EB36BA9B5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15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3305B6E-83E3-443A-A5C0-2D0EE1E32B23}" type="datetimeFigureOut">
              <a:rPr lang="en-GB" smtClean="0"/>
              <a:t>24/10/2017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370101-9CB0-42CF-A57D-EB36BA9B5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21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5B6E-83E3-443A-A5C0-2D0EE1E32B23}" type="datetimeFigureOut">
              <a:rPr lang="en-GB" smtClean="0"/>
              <a:t>24/10/2017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0101-9CB0-42CF-A57D-EB36BA9B5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1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3305B6E-83E3-443A-A5C0-2D0EE1E32B23}" type="datetimeFigureOut">
              <a:rPr lang="en-GB" smtClean="0"/>
              <a:t>24/10/2017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370101-9CB0-42CF-A57D-EB36BA9B502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32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.tomic@imperial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labs.ripe.net/Members/ivana_tomic/iot-turning-evi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334" y="419861"/>
            <a:ext cx="9854292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221336"/>
            <a:ext cx="6382126" cy="23023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Trusted Routing in IoT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2712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sz="3200" b="1" cap="none" dirty="0">
                <a:solidFill>
                  <a:schemeClr val="tx1"/>
                </a:solidFill>
              </a:rPr>
              <a:t>Dr Ivana Tomi</a:t>
            </a:r>
            <a:r>
              <a:rPr lang="sr-Latn-ME" sz="3200" b="1" cap="none" dirty="0">
                <a:solidFill>
                  <a:schemeClr val="tx1"/>
                </a:solidFill>
              </a:rPr>
              <a:t>ć</a:t>
            </a:r>
            <a:r>
              <a:rPr lang="en-GB" sz="3200" b="1" cap="none" dirty="0">
                <a:solidFill>
                  <a:schemeClr val="tx1"/>
                </a:solidFill>
              </a:rPr>
              <a:t> </a:t>
            </a:r>
            <a:r>
              <a:rPr lang="en-GB" sz="3200" b="1" cap="none" dirty="0"/>
              <a:t>				          </a:t>
            </a:r>
            <a:r>
              <a:rPr lang="en-GB" cap="none" dirty="0"/>
              <a:t>In collaboration with:</a:t>
            </a:r>
          </a:p>
          <a:p>
            <a:pPr algn="just"/>
            <a:r>
              <a:rPr lang="en-GB" cap="none" dirty="0"/>
              <a:t>Research Associate				           	 </a:t>
            </a:r>
            <a:r>
              <a:rPr lang="en-GB" cap="none" dirty="0" err="1"/>
              <a:t>Prof.</a:t>
            </a:r>
            <a:r>
              <a:rPr lang="en-GB" cap="none" dirty="0"/>
              <a:t> Julie A. McCann and</a:t>
            </a:r>
          </a:p>
          <a:p>
            <a:r>
              <a:rPr lang="en-GB" cap="none" dirty="0"/>
              <a:t>Imperial College London                                          AESE group</a:t>
            </a:r>
          </a:p>
          <a:p>
            <a:r>
              <a:rPr lang="en-GB" cap="none" dirty="0"/>
              <a:t>Email: </a:t>
            </a:r>
            <a:r>
              <a:rPr lang="en-GB" cap="none" dirty="0">
                <a:solidFill>
                  <a:srgbClr val="696464"/>
                </a:solidFill>
                <a:hlinkClick r:id="rId4"/>
              </a:rPr>
              <a:t>i.tomic@imperial.ac.uk</a:t>
            </a:r>
            <a:r>
              <a:rPr lang="en-GB" cap="none" dirty="0">
                <a:solidFill>
                  <a:srgbClr val="696464"/>
                </a:solidFill>
              </a:rPr>
              <a:t>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89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44687" cy="145075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 simple notification scheme propagates routing decisions from the affected areas to the sink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833" y="2744071"/>
            <a:ext cx="5140587" cy="2671562"/>
          </a:xfrm>
        </p:spPr>
      </p:pic>
      <p:pic>
        <p:nvPicPr>
          <p:cNvPr id="1028" name="Picture 4" descr="Image result for imperial college london logo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00" y="6339356"/>
            <a:ext cx="1219200" cy="5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6957" y="6422344"/>
            <a:ext cx="4392386" cy="365125"/>
          </a:xfrm>
        </p:spPr>
        <p:txBody>
          <a:bodyPr/>
          <a:lstStyle/>
          <a:p>
            <a:pPr algn="l"/>
            <a:r>
              <a:rPr lang="en-GB" sz="1400" dirty="0"/>
              <a:t>I. </a:t>
            </a:r>
            <a:r>
              <a:rPr lang="en-GB" sz="1400" cap="none" dirty="0" err="1"/>
              <a:t>Tomić</a:t>
            </a:r>
            <a:r>
              <a:rPr lang="en-GB" sz="1400" cap="none" dirty="0"/>
              <a:t>, </a:t>
            </a:r>
            <a:r>
              <a:rPr lang="en-GB" sz="1400" dirty="0"/>
              <a:t>J. A. </a:t>
            </a:r>
            <a:r>
              <a:rPr lang="en-GB" sz="1400" cap="none" dirty="0"/>
              <a:t>Mc</a:t>
            </a:r>
            <a:r>
              <a:rPr lang="sr-Latn-ME" sz="1400" cap="none" dirty="0"/>
              <a:t>C</a:t>
            </a:r>
            <a:r>
              <a:rPr lang="en-GB" sz="1400" cap="none" dirty="0"/>
              <a:t>ann.</a:t>
            </a:r>
            <a:r>
              <a:rPr lang="en-GB" sz="1400" dirty="0"/>
              <a:t> “</a:t>
            </a:r>
            <a:r>
              <a:rPr lang="en-GB" sz="1400" cap="none" dirty="0"/>
              <a:t>Trusted Routing In I</a:t>
            </a:r>
            <a:r>
              <a:rPr lang="sr-Latn-ME" sz="1400" cap="none" dirty="0"/>
              <a:t>oT</a:t>
            </a:r>
            <a:r>
              <a:rPr lang="en-GB" sz="1400" dirty="0"/>
              <a:t>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279" y="2371692"/>
            <a:ext cx="3974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Change due to a potentially malicious activity in the neighbourhood triggers the creation of mobile agents.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They spread the information in network so that the damage of an attack is bounded.</a:t>
            </a:r>
          </a:p>
        </p:txBody>
      </p:sp>
    </p:spTree>
    <p:extLst>
      <p:ext uri="{BB962C8B-B14F-4D97-AF65-F5344CB8AC3E}">
        <p14:creationId xmlns:p14="http://schemas.microsoft.com/office/powerpoint/2010/main" val="163554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76736" cy="145075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Our solution reduces data loss due to the varied attack scenarios down to 1% (5% on average)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921" y="1890104"/>
            <a:ext cx="6484797" cy="1879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mage result for imperial college london logo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00" y="6339356"/>
            <a:ext cx="1219200" cy="5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6957" y="6422344"/>
            <a:ext cx="4392386" cy="365125"/>
          </a:xfrm>
        </p:spPr>
        <p:txBody>
          <a:bodyPr/>
          <a:lstStyle/>
          <a:p>
            <a:pPr algn="l"/>
            <a:r>
              <a:rPr lang="en-GB" sz="1400" dirty="0"/>
              <a:t>I. </a:t>
            </a:r>
            <a:r>
              <a:rPr lang="en-GB" sz="1400" cap="none" dirty="0" err="1"/>
              <a:t>Tomić</a:t>
            </a:r>
            <a:r>
              <a:rPr lang="en-GB" sz="1400" cap="none" dirty="0"/>
              <a:t>, </a:t>
            </a:r>
            <a:r>
              <a:rPr lang="en-GB" sz="1400" dirty="0"/>
              <a:t>J. A. </a:t>
            </a:r>
            <a:r>
              <a:rPr lang="en-GB" sz="1400" cap="none" dirty="0"/>
              <a:t>Mc</a:t>
            </a:r>
            <a:r>
              <a:rPr lang="sr-Latn-ME" sz="1400" cap="none" dirty="0"/>
              <a:t>C</a:t>
            </a:r>
            <a:r>
              <a:rPr lang="en-GB" sz="1400" cap="none" dirty="0"/>
              <a:t>ann.</a:t>
            </a:r>
            <a:r>
              <a:rPr lang="en-GB" sz="1400" dirty="0"/>
              <a:t> “</a:t>
            </a:r>
            <a:r>
              <a:rPr lang="en-GB" sz="1400" cap="none" dirty="0"/>
              <a:t>Trusted Routing In I</a:t>
            </a:r>
            <a:r>
              <a:rPr lang="sr-Latn-ME" sz="1400" cap="none" dirty="0"/>
              <a:t>oT</a:t>
            </a:r>
            <a:r>
              <a:rPr lang="en-GB" sz="1400" dirty="0"/>
              <a:t>"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921" y="4155571"/>
            <a:ext cx="6484797" cy="1881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2" r="1938"/>
          <a:stretch/>
        </p:blipFill>
        <p:spPr>
          <a:xfrm>
            <a:off x="7977673" y="1890105"/>
            <a:ext cx="3144416" cy="3843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110383" y="3785673"/>
            <a:ext cx="6744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B11116"/>
                </a:solidFill>
              </a:rPr>
              <a:t>Sinkhole attacks: a) 50 nodes, multiple attackers b) 25, 50 and 100 nodes, single attacker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7280" y="6064022"/>
            <a:ext cx="6827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B11116"/>
                </a:solidFill>
              </a:rPr>
              <a:t>Blackhole attacks: a) 50 nodes, multiple attackers b) 25, 50 and 100 nodes, single attacker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37121" y="5752713"/>
            <a:ext cx="3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B11116"/>
                </a:solidFill>
              </a:rPr>
              <a:t>Replay attacks: a) 50 nodes, multiple attackers b) 25, 50 and 100 nodes, single attacker</a:t>
            </a:r>
          </a:p>
        </p:txBody>
      </p:sp>
    </p:spTree>
    <p:extLst>
      <p:ext uri="{BB962C8B-B14F-4D97-AF65-F5344CB8AC3E}">
        <p14:creationId xmlns:p14="http://schemas.microsoft.com/office/powerpoint/2010/main" val="355025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14059" cy="145075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It achieves low overheads of 1% and a detection reliability of 99.3% tested across scenarios</a:t>
            </a:r>
          </a:p>
        </p:txBody>
      </p:sp>
      <p:pic>
        <p:nvPicPr>
          <p:cNvPr id="1028" name="Picture 4" descr="Image result for imperial college london logo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00" y="6339356"/>
            <a:ext cx="1219200" cy="5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6957" y="6422344"/>
            <a:ext cx="4392386" cy="365125"/>
          </a:xfrm>
        </p:spPr>
        <p:txBody>
          <a:bodyPr/>
          <a:lstStyle/>
          <a:p>
            <a:pPr algn="l"/>
            <a:r>
              <a:rPr lang="en-GB" sz="1400" dirty="0"/>
              <a:t>I. </a:t>
            </a:r>
            <a:r>
              <a:rPr lang="en-GB" sz="1400" cap="none" dirty="0" err="1"/>
              <a:t>Tomić</a:t>
            </a:r>
            <a:r>
              <a:rPr lang="en-GB" sz="1400" cap="none" dirty="0"/>
              <a:t>, </a:t>
            </a:r>
            <a:r>
              <a:rPr lang="en-GB" sz="1400" dirty="0"/>
              <a:t>J. A. </a:t>
            </a:r>
            <a:r>
              <a:rPr lang="en-GB" sz="1400" cap="none" dirty="0"/>
              <a:t>Mc</a:t>
            </a:r>
            <a:r>
              <a:rPr lang="sr-Latn-ME" sz="1400" cap="none" dirty="0"/>
              <a:t>C</a:t>
            </a:r>
            <a:r>
              <a:rPr lang="en-GB" sz="1400" cap="none" dirty="0"/>
              <a:t>ann.</a:t>
            </a:r>
            <a:r>
              <a:rPr lang="en-GB" sz="1400" dirty="0"/>
              <a:t> “</a:t>
            </a:r>
            <a:r>
              <a:rPr lang="en-GB" sz="1400" cap="none" dirty="0"/>
              <a:t>Trusted Routing In I</a:t>
            </a:r>
            <a:r>
              <a:rPr lang="sr-Latn-ME" sz="1400" cap="none" dirty="0"/>
              <a:t>oT</a:t>
            </a:r>
            <a:r>
              <a:rPr lang="en-GB" sz="1400" dirty="0"/>
              <a:t>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7761" y="4036969"/>
            <a:ext cx="8967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B11116"/>
                </a:solidFill>
              </a:rPr>
              <a:t>Overhead in 50 nodes network, multiple attackers a) sinkhole attack b) blackhole attack c) replay attack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7624" y="4590661"/>
            <a:ext cx="9828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The </a:t>
            </a:r>
            <a:r>
              <a:rPr lang="en-GB" sz="2400" b="1" dirty="0">
                <a:solidFill>
                  <a:srgbClr val="B11116"/>
                </a:solidFill>
              </a:rPr>
              <a:t>sensitivity</a:t>
            </a:r>
            <a:r>
              <a:rPr lang="en-GB" sz="2400" dirty="0"/>
              <a:t> of our solution can be adjusted per user requirements by setting a sensitivity parameter </a:t>
            </a:r>
            <a:r>
              <a:rPr lang="el-GR" sz="2400" dirty="0"/>
              <a:t>α</a:t>
            </a:r>
            <a:r>
              <a:rPr lang="en-GB" sz="2400" dirty="0"/>
              <a:t>. While α = 0.9 gives the lowest number of false positives, we opted for more conservative approach and α = 0.7 which ensures a good sensitivity to all attacks with 99.3% detection reliability.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271" y="1820362"/>
            <a:ext cx="7444755" cy="21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9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5BBA75-9161-4710-AEB0-35D93C867CCF}"/>
              </a:ext>
            </a:extLst>
          </p:cNvPr>
          <p:cNvSpPr/>
          <p:nvPr/>
        </p:nvSpPr>
        <p:spPr>
          <a:xfrm>
            <a:off x="1097279" y="4780718"/>
            <a:ext cx="10136777" cy="14908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solidFill>
                <a:srgbClr val="FDEEE9"/>
              </a:solidFill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097280" y="1933869"/>
            <a:ext cx="10136777" cy="1156996"/>
          </a:xfrm>
          <a:prstGeom prst="roundRect">
            <a:avLst/>
          </a:prstGeom>
          <a:solidFill>
            <a:srgbClr val="FDEE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</a:rPr>
              <a:t>Our experimental results showed </a:t>
            </a:r>
            <a:r>
              <a:rPr lang="en-GB" sz="2600" b="1" dirty="0">
                <a:solidFill>
                  <a:schemeClr val="tx1"/>
                </a:solidFill>
              </a:rPr>
              <a:t>high effectiveness </a:t>
            </a:r>
            <a:r>
              <a:rPr lang="en-GB" sz="2600" dirty="0">
                <a:solidFill>
                  <a:schemeClr val="tx1"/>
                </a:solidFill>
              </a:rPr>
              <a:t>in terms of data loss rate requiring </a:t>
            </a:r>
            <a:r>
              <a:rPr lang="en-GB" sz="2600" b="1" dirty="0">
                <a:solidFill>
                  <a:schemeClr val="tx1"/>
                </a:solidFill>
              </a:rPr>
              <a:t>low operational overheads</a:t>
            </a:r>
            <a:r>
              <a:rPr lang="en-GB" sz="2600" dirty="0">
                <a:solidFill>
                  <a:schemeClr val="tx1"/>
                </a:solidFill>
              </a:rPr>
              <a:t> for varied attack scenarios.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To conclude…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738" y="3403484"/>
            <a:ext cx="10016942" cy="290932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sz="3400" dirty="0"/>
              <a:t>• CISCO/Silicon Valley Community Foundation “Fog to FIELD” </a:t>
            </a:r>
          </a:p>
          <a:p>
            <a:pPr algn="just"/>
            <a:r>
              <a:rPr lang="en-GB" sz="3400" dirty="0"/>
              <a:t>• S4 (EPSRC Programme Grant): Science for Sensor Systems Software</a:t>
            </a:r>
          </a:p>
          <a:p>
            <a:pPr marL="0" indent="0" algn="just">
              <a:buNone/>
            </a:pPr>
            <a:endParaRPr lang="en-GB" sz="2800" dirty="0"/>
          </a:p>
          <a:p>
            <a:pPr algn="just"/>
            <a:endParaRPr lang="en-GB" sz="2800" dirty="0"/>
          </a:p>
          <a:p>
            <a:pPr algn="just"/>
            <a:r>
              <a:rPr lang="en-GB" sz="2400" dirty="0"/>
              <a:t>[1] </a:t>
            </a:r>
            <a:r>
              <a:rPr lang="en-US" sz="2400" b="1" dirty="0"/>
              <a:t>I. </a:t>
            </a:r>
            <a:r>
              <a:rPr lang="en-US" sz="2400" b="1" dirty="0" err="1"/>
              <a:t>Tomić</a:t>
            </a:r>
            <a:r>
              <a:rPr lang="en-US" sz="2400" dirty="0"/>
              <a:t> and J. A. McCann. “A Survey of potential security issues in existing wireless sensor network protocols”, IEEE Internet of Things Journal, 2017.</a:t>
            </a:r>
          </a:p>
          <a:p>
            <a:pPr algn="just"/>
            <a:r>
              <a:rPr lang="en-US" sz="2400" dirty="0"/>
              <a:t>[2] </a:t>
            </a:r>
            <a:r>
              <a:rPr lang="en-US" sz="2400" b="1" dirty="0"/>
              <a:t>I. </a:t>
            </a:r>
            <a:r>
              <a:rPr lang="en-US" sz="2400" b="1" dirty="0" err="1"/>
              <a:t>Tomić</a:t>
            </a:r>
            <a:r>
              <a:rPr lang="en-US" sz="2400" b="1" dirty="0"/>
              <a:t> </a:t>
            </a:r>
            <a:r>
              <a:rPr lang="en-US" sz="2400" dirty="0"/>
              <a:t>et al. “Run time self-healing security for wireless sensor networks”. July 2017. Under review.</a:t>
            </a:r>
          </a:p>
          <a:p>
            <a:pPr algn="just"/>
            <a:r>
              <a:rPr lang="en-US" sz="2400" dirty="0"/>
              <a:t>[3] </a:t>
            </a:r>
            <a:r>
              <a:rPr lang="en-US" sz="2400" dirty="0">
                <a:hlinkClick r:id="rId2"/>
              </a:rPr>
              <a:t>https://labs.ripe.net/Members/ivana_tomic/iot-turning-evil</a:t>
            </a:r>
            <a:r>
              <a:rPr lang="en-US" sz="2400" dirty="0"/>
              <a:t> </a:t>
            </a:r>
            <a:endParaRPr lang="en-GB" sz="2400" dirty="0"/>
          </a:p>
          <a:p>
            <a:pPr algn="just"/>
            <a:endParaRPr lang="en-GB" sz="2800" dirty="0"/>
          </a:p>
        </p:txBody>
      </p:sp>
      <p:pic>
        <p:nvPicPr>
          <p:cNvPr id="1028" name="Picture 4" descr="Image result for imperial college london logo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00" y="6339356"/>
            <a:ext cx="1219200" cy="5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6957" y="6422344"/>
            <a:ext cx="4392386" cy="365125"/>
          </a:xfrm>
        </p:spPr>
        <p:txBody>
          <a:bodyPr/>
          <a:lstStyle/>
          <a:p>
            <a:pPr algn="l"/>
            <a:r>
              <a:rPr lang="en-GB" sz="1400" dirty="0"/>
              <a:t>I. </a:t>
            </a:r>
            <a:r>
              <a:rPr lang="en-GB" sz="1400" cap="none" dirty="0" err="1"/>
              <a:t>Tomić</a:t>
            </a:r>
            <a:r>
              <a:rPr lang="en-GB" sz="1400" cap="none" dirty="0"/>
              <a:t>, </a:t>
            </a:r>
            <a:r>
              <a:rPr lang="en-GB" sz="1400" dirty="0"/>
              <a:t>J. A. </a:t>
            </a:r>
            <a:r>
              <a:rPr lang="en-GB" sz="1400" cap="none" dirty="0"/>
              <a:t>Mc</a:t>
            </a:r>
            <a:r>
              <a:rPr lang="sr-Latn-ME" sz="1400" cap="none" dirty="0"/>
              <a:t>C</a:t>
            </a:r>
            <a:r>
              <a:rPr lang="en-GB" sz="1400" cap="none" dirty="0"/>
              <a:t>ann.</a:t>
            </a:r>
            <a:r>
              <a:rPr lang="en-GB" sz="1400" dirty="0"/>
              <a:t> “</a:t>
            </a:r>
            <a:r>
              <a:rPr lang="en-GB" sz="1400" cap="none" dirty="0"/>
              <a:t>Trusted Routing In I</a:t>
            </a:r>
            <a:r>
              <a:rPr lang="sr-Latn-ME" sz="1400" cap="none" dirty="0"/>
              <a:t>oT</a:t>
            </a:r>
            <a:r>
              <a:rPr lang="en-GB" sz="1400" dirty="0"/>
              <a:t>"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5"/>
          <a:stretch/>
        </p:blipFill>
        <p:spPr bwMode="auto">
          <a:xfrm>
            <a:off x="446474" y="1998712"/>
            <a:ext cx="630928" cy="12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02C5C6-539C-430D-B938-A882E929DC96}"/>
              </a:ext>
            </a:extLst>
          </p:cNvPr>
          <p:cNvCxnSpPr/>
          <p:nvPr/>
        </p:nvCxnSpPr>
        <p:spPr>
          <a:xfrm>
            <a:off x="1097279" y="4557550"/>
            <a:ext cx="10058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91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b="1"/>
              <a:t>Thank you for your attention!</a:t>
            </a:r>
            <a:endParaRPr lang="en-GB" b="1" dirty="0"/>
          </a:p>
        </p:txBody>
      </p:sp>
      <p:pic>
        <p:nvPicPr>
          <p:cNvPr id="1028" name="Picture 4" descr="Image result for imperial college london logo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00" y="6339356"/>
            <a:ext cx="1219200" cy="5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6957" y="6422344"/>
            <a:ext cx="4392386" cy="365125"/>
          </a:xfrm>
        </p:spPr>
        <p:txBody>
          <a:bodyPr/>
          <a:lstStyle/>
          <a:p>
            <a:pPr algn="l"/>
            <a:r>
              <a:rPr lang="en-GB" sz="1400"/>
              <a:t>I. </a:t>
            </a:r>
            <a:r>
              <a:rPr lang="en-GB" sz="1400" cap="none"/>
              <a:t>Tomić, </a:t>
            </a:r>
            <a:r>
              <a:rPr lang="en-GB" sz="1400"/>
              <a:t>J. A. </a:t>
            </a:r>
            <a:r>
              <a:rPr lang="en-GB" sz="1400" cap="none"/>
              <a:t>Mc</a:t>
            </a:r>
            <a:r>
              <a:rPr lang="sr-Latn-ME" sz="1400" cap="none"/>
              <a:t>C</a:t>
            </a:r>
            <a:r>
              <a:rPr lang="en-GB" sz="1400" cap="none"/>
              <a:t>ann.</a:t>
            </a:r>
            <a:r>
              <a:rPr lang="en-GB" sz="1400"/>
              <a:t> “</a:t>
            </a:r>
            <a:r>
              <a:rPr lang="en-GB" sz="1400" cap="none"/>
              <a:t>Trusted Routing In I</a:t>
            </a:r>
            <a:r>
              <a:rPr lang="sr-Latn-ME" sz="1400" cap="none"/>
              <a:t>oT</a:t>
            </a:r>
            <a:r>
              <a:rPr lang="en-GB" sz="1400"/>
              <a:t>"</a:t>
            </a:r>
            <a:endParaRPr lang="en-GB" sz="1400" dirty="0"/>
          </a:p>
        </p:txBody>
      </p:sp>
      <p:pic>
        <p:nvPicPr>
          <p:cNvPr id="7" name="Content Placeholder 3" descr="75+ Free Stock Images 3D Human Character Best Collection &amp; High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965" y="3132594"/>
            <a:ext cx="2038350" cy="2032476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9903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32751"/>
            <a:ext cx="10058400" cy="259705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404040"/>
                </a:solidFill>
              </a:rPr>
              <a:t> Sensors and Sensor Networks – Are these the most Critical 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404040"/>
                </a:solidFill>
              </a:rPr>
              <a:t>     Components in IoT?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What is the Security &amp; Cyber Risk in </a:t>
            </a:r>
            <a:r>
              <a:rPr lang="en-GB" sz="2800" dirty="0" err="1"/>
              <a:t>IoT</a:t>
            </a:r>
            <a:r>
              <a:rPr lang="en-GB" sz="2800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How big is the Loss of Data due to the Break in Routing Paths?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How to establish a Trusted Routing in </a:t>
            </a:r>
            <a:r>
              <a:rPr lang="en-GB" sz="2800" dirty="0" err="1"/>
              <a:t>IoT</a:t>
            </a:r>
            <a:r>
              <a:rPr lang="en-GB" sz="2800" dirty="0"/>
              <a:t>?</a:t>
            </a:r>
          </a:p>
        </p:txBody>
      </p:sp>
      <p:pic>
        <p:nvPicPr>
          <p:cNvPr id="1028" name="Picture 4" descr="Image result for imperial college london logo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00" y="6339356"/>
            <a:ext cx="1219200" cy="5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6957" y="6422344"/>
            <a:ext cx="4392386" cy="365125"/>
          </a:xfrm>
        </p:spPr>
        <p:txBody>
          <a:bodyPr/>
          <a:lstStyle/>
          <a:p>
            <a:pPr algn="l"/>
            <a:r>
              <a:rPr lang="en-GB" sz="1400" dirty="0"/>
              <a:t>I. </a:t>
            </a:r>
            <a:r>
              <a:rPr lang="en-GB" sz="1400" cap="none" dirty="0" err="1"/>
              <a:t>Tomić</a:t>
            </a:r>
            <a:r>
              <a:rPr lang="en-GB" sz="1400" cap="none" dirty="0"/>
              <a:t>, </a:t>
            </a:r>
            <a:r>
              <a:rPr lang="en-GB" sz="1400" dirty="0"/>
              <a:t>J. A. </a:t>
            </a:r>
            <a:r>
              <a:rPr lang="en-GB" sz="1400" cap="none" dirty="0"/>
              <a:t>Mc</a:t>
            </a:r>
            <a:r>
              <a:rPr lang="sr-Latn-ME" sz="1400" cap="none" dirty="0"/>
              <a:t>C</a:t>
            </a:r>
            <a:r>
              <a:rPr lang="en-GB" sz="1400" cap="none" dirty="0"/>
              <a:t>ann.</a:t>
            </a:r>
            <a:r>
              <a:rPr lang="en-GB" sz="1400" dirty="0"/>
              <a:t> “</a:t>
            </a:r>
            <a:r>
              <a:rPr lang="en-GB" sz="1400" cap="none" dirty="0"/>
              <a:t>Trusted Routing In I</a:t>
            </a:r>
            <a:r>
              <a:rPr lang="sr-Latn-ME" sz="1400" cap="none" dirty="0"/>
              <a:t>oT</a:t>
            </a:r>
            <a:r>
              <a:rPr lang="en-GB" sz="14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28522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&lt;strong&gt;connected&lt;/strong&gt; &lt;strong&gt;vehicle&lt;/strong&gt; | Transmedia Newswi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58" y="2952333"/>
            <a:ext cx="2479604" cy="1258430"/>
          </a:xfrm>
          <a:prstGeom prst="rect">
            <a:avLst/>
          </a:prstGeom>
        </p:spPr>
      </p:pic>
      <p:sp>
        <p:nvSpPr>
          <p:cNvPr id="1036" name="Rectangle 1035"/>
          <p:cNvSpPr/>
          <p:nvPr/>
        </p:nvSpPr>
        <p:spPr>
          <a:xfrm>
            <a:off x="7502725" y="3639628"/>
            <a:ext cx="3739016" cy="2438190"/>
          </a:xfrm>
          <a:prstGeom prst="rect">
            <a:avLst/>
          </a:prstGeom>
          <a:solidFill>
            <a:srgbClr val="FDEEE9"/>
          </a:solidFill>
          <a:ln>
            <a:solidFill>
              <a:srgbClr val="B11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7893942" y="4636974"/>
            <a:ext cx="2263344" cy="1340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Sensors and networks: A value-creation framework</a:t>
            </a:r>
          </a:p>
        </p:txBody>
      </p:sp>
      <p:pic>
        <p:nvPicPr>
          <p:cNvPr id="1028" name="Picture 4" descr="Image result for imperial college london logo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00" y="6339356"/>
            <a:ext cx="1219200" cy="5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6957" y="6422344"/>
            <a:ext cx="4392386" cy="365125"/>
          </a:xfrm>
        </p:spPr>
        <p:txBody>
          <a:bodyPr/>
          <a:lstStyle/>
          <a:p>
            <a:pPr algn="l"/>
            <a:r>
              <a:rPr lang="en-GB" sz="1400" dirty="0"/>
              <a:t>I. </a:t>
            </a:r>
            <a:r>
              <a:rPr lang="en-GB" sz="1400" cap="none" dirty="0" err="1"/>
              <a:t>Tomić</a:t>
            </a:r>
            <a:r>
              <a:rPr lang="en-GB" sz="1400" cap="none" dirty="0"/>
              <a:t>, </a:t>
            </a:r>
            <a:r>
              <a:rPr lang="en-GB" sz="1400" dirty="0"/>
              <a:t>J. A. </a:t>
            </a:r>
            <a:r>
              <a:rPr lang="en-GB" sz="1400" cap="none" dirty="0"/>
              <a:t>Mc</a:t>
            </a:r>
            <a:r>
              <a:rPr lang="sr-Latn-ME" sz="1400" cap="none" dirty="0"/>
              <a:t>C</a:t>
            </a:r>
            <a:r>
              <a:rPr lang="en-GB" sz="1400" cap="none" dirty="0"/>
              <a:t>ann.</a:t>
            </a:r>
            <a:r>
              <a:rPr lang="en-GB" sz="1400" dirty="0"/>
              <a:t> “</a:t>
            </a:r>
            <a:r>
              <a:rPr lang="en-GB" sz="1400" cap="none" dirty="0"/>
              <a:t>Trusted Routing In I</a:t>
            </a:r>
            <a:r>
              <a:rPr lang="sr-Latn-ME" sz="1400" cap="none" dirty="0"/>
              <a:t>oT</a:t>
            </a:r>
            <a:r>
              <a:rPr lang="en-GB" sz="1400" dirty="0"/>
              <a:t>"</a:t>
            </a:r>
          </a:p>
        </p:txBody>
      </p:sp>
      <p:sp>
        <p:nvSpPr>
          <p:cNvPr id="20" name="Oval 19"/>
          <p:cNvSpPr/>
          <p:nvPr/>
        </p:nvSpPr>
        <p:spPr>
          <a:xfrm>
            <a:off x="860613" y="2097746"/>
            <a:ext cx="5127812" cy="3877261"/>
          </a:xfrm>
          <a:prstGeom prst="ellipse">
            <a:avLst/>
          </a:prstGeom>
          <a:noFill/>
          <a:ln>
            <a:solidFill>
              <a:srgbClr val="B11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 descr="&lt;strong&gt;Smart&lt;/strong&gt; Home Light &lt;strong&gt;Bulb&lt;/strong&gt;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4351" y="4313574"/>
            <a:ext cx="1150426" cy="149662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95082" y="5061885"/>
            <a:ext cx="2365542" cy="1015933"/>
          </a:xfrm>
          <a:prstGeom prst="ellipse">
            <a:avLst/>
          </a:prstGeom>
          <a:solidFill>
            <a:schemeClr val="bg1"/>
          </a:solidFill>
          <a:ln>
            <a:solidFill>
              <a:srgbClr val="B11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CC2650 &lt;strong&gt;SensorTag&lt;/strong&gt; Kit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865" y="2852778"/>
            <a:ext cx="1030562" cy="987613"/>
          </a:xfrm>
          <a:prstGeom prst="rect">
            <a:avLst/>
          </a:prstGeom>
        </p:spPr>
      </p:pic>
      <p:pic>
        <p:nvPicPr>
          <p:cNvPr id="8" name="Picture 7" descr="Be the first to review “Light &lt;strong&gt;Sensor&lt;/strong&gt;” Cancel reply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747" y="2207132"/>
            <a:ext cx="1252530" cy="1016457"/>
          </a:xfrm>
          <a:prstGeom prst="rect">
            <a:avLst/>
          </a:prstGeom>
        </p:spPr>
      </p:pic>
      <p:pic>
        <p:nvPicPr>
          <p:cNvPr id="10" name="Picture 9" descr="At MWC 2014 Huawei has also announced multiple new smartphones and one ...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9077" y="3977808"/>
            <a:ext cx="2043513" cy="795768"/>
          </a:xfrm>
          <a:prstGeom prst="rect">
            <a:avLst/>
          </a:prstGeom>
        </p:spPr>
      </p:pic>
      <p:pic>
        <p:nvPicPr>
          <p:cNvPr id="16" name="Picture 15" descr="TP-Link LB130 &lt;strong&gt;smartbulb&lt;/strong&gt; - schedule, change colour, voice controlled ...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176" y="4313574"/>
            <a:ext cx="492333" cy="10238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20495" y="5144010"/>
            <a:ext cx="1979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Sources of 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88425" y="1913403"/>
            <a:ext cx="5333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2000" dirty="0"/>
              <a:t>A heavy reliance on </a:t>
            </a:r>
            <a:r>
              <a:rPr lang="en-GB" sz="2000" b="1" dirty="0">
                <a:solidFill>
                  <a:srgbClr val="C00000"/>
                </a:solidFill>
              </a:rPr>
              <a:t>wireless communications</a:t>
            </a:r>
            <a:r>
              <a:rPr lang="en-GB" sz="2000" dirty="0"/>
              <a:t> (typically a best-effort network).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A range of </a:t>
            </a:r>
            <a:r>
              <a:rPr lang="en-US" sz="2000" b="1" dirty="0">
                <a:solidFill>
                  <a:srgbClr val="C00000"/>
                </a:solidFill>
              </a:rPr>
              <a:t>communication protocols</a:t>
            </a:r>
            <a:r>
              <a:rPr lang="en-US" sz="2000" dirty="0"/>
              <a:t> to satisfy the communication needs of diverse applications.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7502725" y="3649449"/>
            <a:ext cx="3819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Wireless Sensor Network</a:t>
            </a:r>
          </a:p>
          <a:p>
            <a:r>
              <a:rPr lang="en-GB" sz="2000" dirty="0"/>
              <a:t>many low-cost, low-power devices communicating wirelessly with BS</a:t>
            </a:r>
          </a:p>
        </p:txBody>
      </p:sp>
      <p:grpSp>
        <p:nvGrpSpPr>
          <p:cNvPr id="1039" name="Group 1038"/>
          <p:cNvGrpSpPr/>
          <p:nvPr/>
        </p:nvGrpSpPr>
        <p:grpSpPr>
          <a:xfrm>
            <a:off x="8049064" y="4683899"/>
            <a:ext cx="1953099" cy="1178690"/>
            <a:chOff x="8056594" y="4581289"/>
            <a:chExt cx="1953099" cy="1178690"/>
          </a:xfrm>
        </p:grpSpPr>
        <p:grpSp>
          <p:nvGrpSpPr>
            <p:cNvPr id="1033" name="Group 1032"/>
            <p:cNvGrpSpPr/>
            <p:nvPr/>
          </p:nvGrpSpPr>
          <p:grpSpPr>
            <a:xfrm>
              <a:off x="8056594" y="5071834"/>
              <a:ext cx="419949" cy="399665"/>
              <a:chOff x="6374549" y="5015017"/>
              <a:chExt cx="667142" cy="648122"/>
            </a:xfrm>
          </p:grpSpPr>
          <p:pic>
            <p:nvPicPr>
              <p:cNvPr id="1027" name="Picture 1026" descr="Original file ‎ (1,280 × 1,024 pixels, file size: 5.01 MB, MIME ..."/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417567">
                <a:off x="6587911" y="5065437"/>
                <a:ext cx="504200" cy="403360"/>
              </a:xfrm>
              <a:prstGeom prst="rect">
                <a:avLst/>
              </a:prstGeom>
            </p:spPr>
          </p:pic>
          <p:pic>
            <p:nvPicPr>
              <p:cNvPr id="1030" name="Picture 1029" descr="code golf - Shortest program that displays a &lt;strong&gt;red&lt;/strong&gt; 3D &lt;strong&gt;cube&lt;/strong&gt; - Programming ..."/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74549" y="5345689"/>
                <a:ext cx="303248" cy="317450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8449174" y="5293902"/>
              <a:ext cx="419949" cy="399665"/>
              <a:chOff x="6374549" y="5015017"/>
              <a:chExt cx="667142" cy="648122"/>
            </a:xfrm>
          </p:grpSpPr>
          <p:pic>
            <p:nvPicPr>
              <p:cNvPr id="49" name="Picture 48" descr="Original file ‎ (1,280 × 1,024 pixels, file size: 5.01 MB, MIME ..."/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417567">
                <a:off x="6587911" y="5065437"/>
                <a:ext cx="504200" cy="403360"/>
              </a:xfrm>
              <a:prstGeom prst="rect">
                <a:avLst/>
              </a:prstGeom>
            </p:spPr>
          </p:pic>
          <p:pic>
            <p:nvPicPr>
              <p:cNvPr id="50" name="Picture 49" descr="code golf - Shortest program that displays a &lt;strong&gt;red&lt;/strong&gt; 3D &lt;strong&gt;cube&lt;/strong&gt; - Programming ..."/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74549" y="5345689"/>
                <a:ext cx="303248" cy="317450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8623328" y="4805487"/>
              <a:ext cx="419949" cy="399665"/>
              <a:chOff x="6374549" y="5015017"/>
              <a:chExt cx="667142" cy="648122"/>
            </a:xfrm>
          </p:grpSpPr>
          <p:pic>
            <p:nvPicPr>
              <p:cNvPr id="52" name="Picture 51" descr="Original file ‎ (1,280 × 1,024 pixels, file size: 5.01 MB, MIME ..."/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417567">
                <a:off x="6587911" y="5065437"/>
                <a:ext cx="504200" cy="403360"/>
              </a:xfrm>
              <a:prstGeom prst="rect">
                <a:avLst/>
              </a:prstGeom>
            </p:spPr>
          </p:pic>
          <p:pic>
            <p:nvPicPr>
              <p:cNvPr id="53" name="Picture 52" descr="code golf - Shortest program that displays a &lt;strong&gt;red&lt;/strong&gt; 3D &lt;strong&gt;cube&lt;/strong&gt; - Programming ..."/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74549" y="5345689"/>
                <a:ext cx="303248" cy="317450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8247481" y="4658502"/>
              <a:ext cx="419949" cy="399665"/>
              <a:chOff x="6374549" y="5015017"/>
              <a:chExt cx="667142" cy="648122"/>
            </a:xfrm>
          </p:grpSpPr>
          <p:pic>
            <p:nvPicPr>
              <p:cNvPr id="55" name="Picture 54" descr="Original file ‎ (1,280 × 1,024 pixels, file size: 5.01 MB, MIME ..."/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417567">
                <a:off x="6587911" y="5065437"/>
                <a:ext cx="504200" cy="403360"/>
              </a:xfrm>
              <a:prstGeom prst="rect">
                <a:avLst/>
              </a:prstGeom>
            </p:spPr>
          </p:pic>
          <p:pic>
            <p:nvPicPr>
              <p:cNvPr id="56" name="Picture 55" descr="code golf - Shortest program that displays a &lt;strong&gt;red&lt;/strong&gt; 3D &lt;strong&gt;cube&lt;/strong&gt; - Programming ..."/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74549" y="5345689"/>
                <a:ext cx="303248" cy="31745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9025614" y="5005320"/>
              <a:ext cx="419949" cy="399665"/>
              <a:chOff x="6374549" y="5015017"/>
              <a:chExt cx="667142" cy="648122"/>
            </a:xfrm>
          </p:grpSpPr>
          <p:pic>
            <p:nvPicPr>
              <p:cNvPr id="58" name="Picture 57" descr="Original file ‎ (1,280 × 1,024 pixels, file size: 5.01 MB, MIME ..."/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417567">
                <a:off x="6587911" y="5065437"/>
                <a:ext cx="504200" cy="403360"/>
              </a:xfrm>
              <a:prstGeom prst="rect">
                <a:avLst/>
              </a:prstGeom>
            </p:spPr>
          </p:pic>
          <p:pic>
            <p:nvPicPr>
              <p:cNvPr id="59" name="Picture 58" descr="code golf - Shortest program that displays a &lt;strong&gt;red&lt;/strong&gt; 3D &lt;strong&gt;cube&lt;/strong&gt; - Programming ..."/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74549" y="5345689"/>
                <a:ext cx="303248" cy="31745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9122877" y="5360314"/>
              <a:ext cx="419949" cy="399665"/>
              <a:chOff x="6374549" y="5015017"/>
              <a:chExt cx="667142" cy="648122"/>
            </a:xfrm>
          </p:grpSpPr>
          <p:pic>
            <p:nvPicPr>
              <p:cNvPr id="61" name="Picture 60" descr="Original file ‎ (1,280 × 1,024 pixels, file size: 5.01 MB, MIME ..."/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417567">
                <a:off x="6587911" y="5065437"/>
                <a:ext cx="504200" cy="403360"/>
              </a:xfrm>
              <a:prstGeom prst="rect">
                <a:avLst/>
              </a:prstGeom>
            </p:spPr>
          </p:pic>
          <p:pic>
            <p:nvPicPr>
              <p:cNvPr id="62" name="Picture 61" descr="code golf - Shortest program that displays a &lt;strong&gt;red&lt;/strong&gt; 3D &lt;strong&gt;cube&lt;/strong&gt; - Programming ..."/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74549" y="5345689"/>
                <a:ext cx="303248" cy="317450"/>
              </a:xfrm>
              <a:prstGeom prst="rect">
                <a:avLst/>
              </a:prstGeom>
            </p:spPr>
          </p:pic>
        </p:grpSp>
        <p:grpSp>
          <p:nvGrpSpPr>
            <p:cNvPr id="63" name="Group 62"/>
            <p:cNvGrpSpPr/>
            <p:nvPr/>
          </p:nvGrpSpPr>
          <p:grpSpPr>
            <a:xfrm>
              <a:off x="9155341" y="4581289"/>
              <a:ext cx="419949" cy="399665"/>
              <a:chOff x="6374549" y="5015017"/>
              <a:chExt cx="667142" cy="648122"/>
            </a:xfrm>
          </p:grpSpPr>
          <p:pic>
            <p:nvPicPr>
              <p:cNvPr id="64" name="Picture 63" descr="Original file ‎ (1,280 × 1,024 pixels, file size: 5.01 MB, MIME ..."/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417567">
                <a:off x="6587911" y="5065437"/>
                <a:ext cx="504200" cy="403360"/>
              </a:xfrm>
              <a:prstGeom prst="rect">
                <a:avLst/>
              </a:prstGeom>
            </p:spPr>
          </p:pic>
          <p:pic>
            <p:nvPicPr>
              <p:cNvPr id="65" name="Picture 64" descr="code golf - Shortest program that displays a &lt;strong&gt;red&lt;/strong&gt; 3D &lt;strong&gt;cube&lt;/strong&gt; - Programming ..."/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74549" y="5345689"/>
                <a:ext cx="303248" cy="31745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9589744" y="5009396"/>
              <a:ext cx="419949" cy="399665"/>
              <a:chOff x="6374549" y="5015017"/>
              <a:chExt cx="667142" cy="648122"/>
            </a:xfrm>
          </p:grpSpPr>
          <p:pic>
            <p:nvPicPr>
              <p:cNvPr id="67" name="Picture 66" descr="Original file ‎ (1,280 × 1,024 pixels, file size: 5.01 MB, MIME ..."/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417567">
                <a:off x="6587911" y="5065437"/>
                <a:ext cx="504200" cy="403360"/>
              </a:xfrm>
              <a:prstGeom prst="rect">
                <a:avLst/>
              </a:prstGeom>
            </p:spPr>
          </p:pic>
          <p:pic>
            <p:nvPicPr>
              <p:cNvPr id="68" name="Picture 67" descr="code golf - Shortest program that displays a &lt;strong&gt;red&lt;/strong&gt; 3D &lt;strong&gt;cube&lt;/strong&gt; - Programming ..."/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74549" y="5345689"/>
                <a:ext cx="303248" cy="317450"/>
              </a:xfrm>
              <a:prstGeom prst="rect">
                <a:avLst/>
              </a:prstGeom>
            </p:spPr>
          </p:pic>
        </p:grpSp>
      </p:grpSp>
      <p:grpSp>
        <p:nvGrpSpPr>
          <p:cNvPr id="74" name="Group 73"/>
          <p:cNvGrpSpPr/>
          <p:nvPr/>
        </p:nvGrpSpPr>
        <p:grpSpPr>
          <a:xfrm>
            <a:off x="2734795" y="5284434"/>
            <a:ext cx="419949" cy="399665"/>
            <a:chOff x="6374549" y="5015017"/>
            <a:chExt cx="667142" cy="648122"/>
          </a:xfrm>
        </p:grpSpPr>
        <p:pic>
          <p:nvPicPr>
            <p:cNvPr id="75" name="Picture 74" descr="Original file ‎ (1,280 × 1,024 pixels, file size: 5.01 MB, MIME ...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417567">
              <a:off x="6587911" y="5065437"/>
              <a:ext cx="504200" cy="403360"/>
            </a:xfrm>
            <a:prstGeom prst="rect">
              <a:avLst/>
            </a:prstGeom>
          </p:spPr>
        </p:pic>
        <p:pic>
          <p:nvPicPr>
            <p:cNvPr id="76" name="Picture 75" descr="code golf - Shortest program that displays a &lt;strong&gt;red&lt;/strong&gt; 3D &lt;strong&gt;cube&lt;/strong&gt; - Programming ...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4549" y="5345689"/>
              <a:ext cx="303248" cy="317450"/>
            </a:xfrm>
            <a:prstGeom prst="rect">
              <a:avLst/>
            </a:prstGeom>
          </p:spPr>
        </p:pic>
      </p:grpSp>
      <p:pic>
        <p:nvPicPr>
          <p:cNvPr id="6158" name="Picture 14" descr="Related image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8740" y="5009696"/>
            <a:ext cx="463361" cy="4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8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53426" cy="1450757"/>
          </a:xfrm>
        </p:spPr>
        <p:txBody>
          <a:bodyPr>
            <a:normAutofit/>
          </a:bodyPr>
          <a:lstStyle/>
          <a:p>
            <a:r>
              <a:rPr lang="en-GB" b="1" dirty="0"/>
              <a:t>IoT systems differ from  traditional IT systems?</a:t>
            </a:r>
          </a:p>
        </p:txBody>
      </p:sp>
      <p:pic>
        <p:nvPicPr>
          <p:cNvPr id="1028" name="Picture 4" descr="Image result for imperial college london logo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00" y="6339356"/>
            <a:ext cx="1219200" cy="5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6957" y="6422344"/>
            <a:ext cx="4392386" cy="365125"/>
          </a:xfrm>
        </p:spPr>
        <p:txBody>
          <a:bodyPr/>
          <a:lstStyle/>
          <a:p>
            <a:pPr algn="l"/>
            <a:r>
              <a:rPr lang="en-GB" sz="1400" dirty="0"/>
              <a:t>I. </a:t>
            </a:r>
            <a:r>
              <a:rPr lang="en-GB" sz="1400" cap="none" dirty="0" err="1"/>
              <a:t>Tomić</a:t>
            </a:r>
            <a:r>
              <a:rPr lang="en-GB" sz="1400" cap="none" dirty="0"/>
              <a:t>, </a:t>
            </a:r>
            <a:r>
              <a:rPr lang="en-GB" sz="1400" dirty="0"/>
              <a:t>J. A. </a:t>
            </a:r>
            <a:r>
              <a:rPr lang="en-GB" sz="1400" cap="none" dirty="0"/>
              <a:t>Mc</a:t>
            </a:r>
            <a:r>
              <a:rPr lang="sr-Latn-ME" sz="1400" cap="none" dirty="0"/>
              <a:t>C</a:t>
            </a:r>
            <a:r>
              <a:rPr lang="en-GB" sz="1400" cap="none" dirty="0"/>
              <a:t>ann.</a:t>
            </a:r>
            <a:r>
              <a:rPr lang="en-GB" sz="1400" dirty="0"/>
              <a:t> “</a:t>
            </a:r>
            <a:r>
              <a:rPr lang="en-GB" sz="1400" cap="none" dirty="0"/>
              <a:t>Trusted Routing In I</a:t>
            </a:r>
            <a:r>
              <a:rPr lang="sr-Latn-ME" sz="1400" cap="none" dirty="0"/>
              <a:t>oT</a:t>
            </a:r>
            <a:r>
              <a:rPr lang="en-GB" sz="1400" dirty="0"/>
              <a:t>"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196788" y="2077289"/>
            <a:ext cx="9954409" cy="272852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b="1" dirty="0"/>
              <a:t> Environment: </a:t>
            </a:r>
            <a:r>
              <a:rPr lang="en-GB" sz="2400" dirty="0"/>
              <a:t>physical exposure of </a:t>
            </a:r>
            <a:r>
              <a:rPr lang="en-GB" sz="2400" dirty="0" err="1"/>
              <a:t>IoT</a:t>
            </a:r>
            <a:r>
              <a:rPr lang="en-GB" sz="2400" dirty="0"/>
              <a:t> devices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dirty="0"/>
              <a:t> Resources: </a:t>
            </a:r>
            <a:r>
              <a:rPr lang="en-GB" sz="2400" dirty="0"/>
              <a:t>sensors are low-cost, low-power, resource constrained devices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dirty="0"/>
              <a:t> Variety: </a:t>
            </a:r>
            <a:r>
              <a:rPr lang="en-GB" sz="2400" dirty="0"/>
              <a:t>more types of devices and different types of networks in </a:t>
            </a:r>
            <a:r>
              <a:rPr lang="en-GB" sz="2400" dirty="0" err="1"/>
              <a:t>IoT</a:t>
            </a:r>
            <a:endParaRPr lang="en-GB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dirty="0"/>
              <a:t> Volume: </a:t>
            </a:r>
            <a:r>
              <a:rPr lang="en-GB" sz="2400" dirty="0"/>
              <a:t>billions of </a:t>
            </a:r>
            <a:r>
              <a:rPr lang="en-GB" sz="2400" dirty="0" err="1"/>
              <a:t>IoT</a:t>
            </a:r>
            <a:r>
              <a:rPr lang="en-GB" sz="2400" dirty="0"/>
              <a:t> devices compared to millions of IT devices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dirty="0"/>
              <a:t> Consequences: </a:t>
            </a:r>
            <a:r>
              <a:rPr lang="en-GB" sz="2400" dirty="0"/>
              <a:t>disruption of </a:t>
            </a:r>
            <a:r>
              <a:rPr lang="en-GB" sz="2400" dirty="0" err="1"/>
              <a:t>IoT</a:t>
            </a:r>
            <a:r>
              <a:rPr lang="en-GB" sz="2400" dirty="0"/>
              <a:t> systems could lead to large economic losses and have a significant impact on the welfare of people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70965" y="5145741"/>
            <a:ext cx="10927976" cy="75303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90653" y="5305528"/>
            <a:ext cx="10504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B11116"/>
                </a:solidFill>
              </a:rPr>
              <a:t>BUT it also creates new opportunities for all that information to be compromised!</a:t>
            </a:r>
          </a:p>
        </p:txBody>
      </p:sp>
    </p:spTree>
    <p:extLst>
      <p:ext uri="{BB962C8B-B14F-4D97-AF65-F5344CB8AC3E}">
        <p14:creationId xmlns:p14="http://schemas.microsoft.com/office/powerpoint/2010/main" val="159765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61270" cy="1450757"/>
          </a:xfrm>
        </p:spPr>
        <p:txBody>
          <a:bodyPr>
            <a:normAutofit/>
          </a:bodyPr>
          <a:lstStyle/>
          <a:p>
            <a:r>
              <a:rPr lang="en-GB" b="1" dirty="0"/>
              <a:t>The communication protocols have not been designed with a security goal in mind</a:t>
            </a:r>
          </a:p>
        </p:txBody>
      </p:sp>
      <p:pic>
        <p:nvPicPr>
          <p:cNvPr id="1028" name="Picture 4" descr="Image result for imperial college london logo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00" y="6339356"/>
            <a:ext cx="1219200" cy="5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6957" y="6422344"/>
            <a:ext cx="4392386" cy="365125"/>
          </a:xfrm>
        </p:spPr>
        <p:txBody>
          <a:bodyPr/>
          <a:lstStyle/>
          <a:p>
            <a:pPr algn="l"/>
            <a:r>
              <a:rPr lang="en-GB" sz="1400" dirty="0"/>
              <a:t>I. </a:t>
            </a:r>
            <a:r>
              <a:rPr lang="en-GB" sz="1400" cap="none" dirty="0" err="1"/>
              <a:t>Tomić</a:t>
            </a:r>
            <a:r>
              <a:rPr lang="en-GB" sz="1400" cap="none" dirty="0"/>
              <a:t>, </a:t>
            </a:r>
            <a:r>
              <a:rPr lang="en-GB" sz="1400" dirty="0"/>
              <a:t>J. A. </a:t>
            </a:r>
            <a:r>
              <a:rPr lang="en-GB" sz="1400" cap="none" dirty="0"/>
              <a:t>Mc</a:t>
            </a:r>
            <a:r>
              <a:rPr lang="sr-Latn-ME" sz="1400" cap="none" dirty="0"/>
              <a:t>C</a:t>
            </a:r>
            <a:r>
              <a:rPr lang="en-GB" sz="1400" cap="none" dirty="0"/>
              <a:t>ann.</a:t>
            </a:r>
            <a:r>
              <a:rPr lang="en-GB" sz="1400" dirty="0"/>
              <a:t> “</a:t>
            </a:r>
            <a:r>
              <a:rPr lang="en-GB" sz="1400" cap="none" dirty="0"/>
              <a:t>Trusted Routing In I</a:t>
            </a:r>
            <a:r>
              <a:rPr lang="sr-Latn-ME" sz="1400" cap="none" dirty="0"/>
              <a:t>oT</a:t>
            </a:r>
            <a:r>
              <a:rPr lang="en-GB" sz="1400" dirty="0"/>
              <a:t>"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564724"/>
              </p:ext>
            </p:extLst>
          </p:nvPr>
        </p:nvGraphicFramePr>
        <p:xfrm>
          <a:off x="1755356" y="2718708"/>
          <a:ext cx="2631440" cy="244948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31440">
                  <a:extLst>
                    <a:ext uri="{9D8B030D-6E8A-4147-A177-3AD203B41FA5}">
                      <a16:colId xmlns:a16="http://schemas.microsoft.com/office/drawing/2014/main" val="619361510"/>
                    </a:ext>
                  </a:extLst>
                </a:gridCol>
              </a:tblGrid>
              <a:tr h="40824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Multi-Layer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36200"/>
                  </a:ext>
                </a:extLst>
              </a:tr>
              <a:tr h="40824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Layer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657864"/>
                  </a:ext>
                </a:extLst>
              </a:tr>
              <a:tr h="40824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Layer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166294"/>
                  </a:ext>
                </a:extLst>
              </a:tr>
              <a:tr h="40824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Layer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875252"/>
                  </a:ext>
                </a:extLst>
              </a:tr>
              <a:tr h="40824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Link Layer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383547"/>
                  </a:ext>
                </a:extLst>
              </a:tr>
              <a:tr h="40824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Layer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146661"/>
                  </a:ext>
                </a:extLst>
              </a:tr>
            </a:tbl>
          </a:graphicData>
        </a:graphic>
      </p:graphicFrame>
      <p:sp>
        <p:nvSpPr>
          <p:cNvPr id="8" name="Line Callout 2 6"/>
          <p:cNvSpPr/>
          <p:nvPr/>
        </p:nvSpPr>
        <p:spPr>
          <a:xfrm flipV="1">
            <a:off x="3728287" y="5365765"/>
            <a:ext cx="2527448" cy="8950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9744"/>
              <a:gd name="adj6" fmla="val -32482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GB" dirty="0"/>
              <a:t>Jamming, </a:t>
            </a:r>
          </a:p>
          <a:p>
            <a:pPr algn="ctr"/>
            <a:r>
              <a:rPr lang="en-GB" dirty="0"/>
              <a:t>Node tampering, Eavesdropping</a:t>
            </a:r>
          </a:p>
        </p:txBody>
      </p:sp>
      <p:sp>
        <p:nvSpPr>
          <p:cNvPr id="9" name="Line Callout 1 9"/>
          <p:cNvSpPr/>
          <p:nvPr/>
        </p:nvSpPr>
        <p:spPr>
          <a:xfrm>
            <a:off x="5060149" y="3085843"/>
            <a:ext cx="2711832" cy="775152"/>
          </a:xfrm>
          <a:prstGeom prst="borderCallout1">
            <a:avLst>
              <a:gd name="adj1" fmla="val 41417"/>
              <a:gd name="adj2" fmla="val -2357"/>
              <a:gd name="adj3" fmla="val 89060"/>
              <a:gd name="adj4" fmla="val -25204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Data integrity attack,</a:t>
            </a:r>
          </a:p>
          <a:p>
            <a:pPr algn="ctr"/>
            <a:r>
              <a:rPr lang="en-GB" dirty="0"/>
              <a:t>Energy drain attack,</a:t>
            </a:r>
          </a:p>
          <a:p>
            <a:pPr algn="ctr"/>
            <a:r>
              <a:rPr lang="en-GB" dirty="0"/>
              <a:t>Desyncronisation attack</a:t>
            </a:r>
          </a:p>
        </p:txBody>
      </p:sp>
      <p:sp>
        <p:nvSpPr>
          <p:cNvPr id="10" name="Line Callout 1 10"/>
          <p:cNvSpPr/>
          <p:nvPr/>
        </p:nvSpPr>
        <p:spPr>
          <a:xfrm>
            <a:off x="5458715" y="2194365"/>
            <a:ext cx="2453833" cy="579872"/>
          </a:xfrm>
          <a:prstGeom prst="borderCallout1">
            <a:avLst>
              <a:gd name="adj1" fmla="val 50832"/>
              <a:gd name="adj2" fmla="val -4088"/>
              <a:gd name="adj3" fmla="val 205182"/>
              <a:gd name="adj4" fmla="val -43050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Attacks on reliability,</a:t>
            </a:r>
          </a:p>
          <a:p>
            <a:pPr algn="ctr"/>
            <a:r>
              <a:rPr lang="en-GB" dirty="0"/>
              <a:t>Malicious code attack</a:t>
            </a:r>
          </a:p>
        </p:txBody>
      </p:sp>
      <p:sp>
        <p:nvSpPr>
          <p:cNvPr id="11" name="Line Callout 2 11"/>
          <p:cNvSpPr/>
          <p:nvPr/>
        </p:nvSpPr>
        <p:spPr>
          <a:xfrm>
            <a:off x="2746522" y="1997044"/>
            <a:ext cx="2245489" cy="5240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3978"/>
              <a:gd name="adj6" fmla="val -22176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Denial of service,</a:t>
            </a:r>
          </a:p>
          <a:p>
            <a:pPr algn="ctr"/>
            <a:r>
              <a:rPr lang="en-GB" dirty="0"/>
              <a:t>Man in the middle</a:t>
            </a:r>
          </a:p>
        </p:txBody>
      </p:sp>
      <p:sp>
        <p:nvSpPr>
          <p:cNvPr id="12" name="Line Callout 1 7"/>
          <p:cNvSpPr/>
          <p:nvPr/>
        </p:nvSpPr>
        <p:spPr>
          <a:xfrm flipV="1">
            <a:off x="5045217" y="4548504"/>
            <a:ext cx="2726764" cy="609648"/>
          </a:xfrm>
          <a:prstGeom prst="borderCallout1">
            <a:avLst>
              <a:gd name="adj1" fmla="val 35703"/>
              <a:gd name="adj2" fmla="val -3239"/>
              <a:gd name="adj3" fmla="val 91071"/>
              <a:gd name="adj4" fmla="val -23243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GB" dirty="0"/>
              <a:t>Jamming,</a:t>
            </a:r>
          </a:p>
          <a:p>
            <a:pPr algn="ctr"/>
            <a:r>
              <a:rPr lang="en-GB" dirty="0"/>
              <a:t>Collision</a:t>
            </a:r>
          </a:p>
        </p:txBody>
      </p:sp>
      <p:sp>
        <p:nvSpPr>
          <p:cNvPr id="13" name="Line Callout 1 8"/>
          <p:cNvSpPr/>
          <p:nvPr/>
        </p:nvSpPr>
        <p:spPr>
          <a:xfrm>
            <a:off x="8359091" y="3211739"/>
            <a:ext cx="3326470" cy="1964425"/>
          </a:xfrm>
          <a:prstGeom prst="borderCallout1">
            <a:avLst>
              <a:gd name="adj1" fmla="val 48343"/>
              <a:gd name="adj2" fmla="val -4663"/>
              <a:gd name="adj3" fmla="val 49419"/>
              <a:gd name="adj4" fmla="val -119608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Spoofing/replaying information,</a:t>
            </a:r>
          </a:p>
          <a:p>
            <a:pPr algn="ctr"/>
            <a:r>
              <a:rPr lang="en-GB" dirty="0"/>
              <a:t>Selective forwarding/black holes,</a:t>
            </a:r>
          </a:p>
          <a:p>
            <a:pPr algn="ctr"/>
            <a:r>
              <a:rPr lang="en-GB" dirty="0"/>
              <a:t>Sinkhole attack,</a:t>
            </a:r>
          </a:p>
          <a:p>
            <a:pPr algn="ctr"/>
            <a:r>
              <a:rPr lang="en-GB" dirty="0"/>
              <a:t>Sybil attack,</a:t>
            </a:r>
          </a:p>
          <a:p>
            <a:pPr algn="ctr"/>
            <a:r>
              <a:rPr lang="en-GB" dirty="0"/>
              <a:t>Node replication attacks,</a:t>
            </a:r>
          </a:p>
          <a:p>
            <a:pPr algn="ctr"/>
            <a:r>
              <a:rPr lang="en-GB" dirty="0"/>
              <a:t>Wormhole attack,</a:t>
            </a:r>
          </a:p>
          <a:p>
            <a:pPr algn="ctr"/>
            <a:r>
              <a:rPr lang="en-GB" dirty="0"/>
              <a:t>Hello flood attack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1384242" y="2718708"/>
            <a:ext cx="232121" cy="244948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32533" y="3373069"/>
            <a:ext cx="1952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WSN Layered </a:t>
            </a:r>
          </a:p>
          <a:p>
            <a:pPr algn="ctr"/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19525" y="5774277"/>
            <a:ext cx="3605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9B2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vs. Internal Attacks</a:t>
            </a:r>
          </a:p>
        </p:txBody>
      </p:sp>
    </p:spTree>
    <p:extLst>
      <p:ext uri="{BB962C8B-B14F-4D97-AF65-F5344CB8AC3E}">
        <p14:creationId xmlns:p14="http://schemas.microsoft.com/office/powerpoint/2010/main" val="406013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network level attacks can cause data loss and increase the data collection latency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271" y="2132605"/>
            <a:ext cx="5530747" cy="1483892"/>
          </a:xfrm>
        </p:spPr>
        <p:txBody>
          <a:bodyPr>
            <a:normAutofit/>
          </a:bodyPr>
          <a:lstStyle/>
          <a:p>
            <a:r>
              <a:rPr lang="en-GB" sz="2200" dirty="0"/>
              <a:t>Network communication can be attacked, causing the </a:t>
            </a:r>
            <a:r>
              <a:rPr lang="en-GB" sz="2200" b="1" dirty="0">
                <a:solidFill>
                  <a:srgbClr val="C00000"/>
                </a:solidFill>
              </a:rPr>
              <a:t>loss of data </a:t>
            </a:r>
            <a:r>
              <a:rPr lang="en-GB" sz="2200" dirty="0"/>
              <a:t>which can compromise system functionality and cause failure.</a:t>
            </a:r>
          </a:p>
          <a:p>
            <a:endParaRPr lang="en-GB" dirty="0"/>
          </a:p>
        </p:txBody>
      </p:sp>
      <p:pic>
        <p:nvPicPr>
          <p:cNvPr id="1028" name="Picture 4" descr="Image result for imperial college london logo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00" y="6339356"/>
            <a:ext cx="1219200" cy="5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6957" y="6422344"/>
            <a:ext cx="4392386" cy="365125"/>
          </a:xfrm>
        </p:spPr>
        <p:txBody>
          <a:bodyPr/>
          <a:lstStyle/>
          <a:p>
            <a:pPr algn="l"/>
            <a:r>
              <a:rPr lang="en-GB" sz="1400" dirty="0"/>
              <a:t>I. </a:t>
            </a:r>
            <a:r>
              <a:rPr lang="en-GB" sz="1400" cap="none" dirty="0" err="1"/>
              <a:t>Tomić</a:t>
            </a:r>
            <a:r>
              <a:rPr lang="en-GB" sz="1400" cap="none" dirty="0"/>
              <a:t>, </a:t>
            </a:r>
            <a:r>
              <a:rPr lang="en-GB" sz="1400" dirty="0"/>
              <a:t>J. A. </a:t>
            </a:r>
            <a:r>
              <a:rPr lang="en-GB" sz="1400" cap="none" dirty="0"/>
              <a:t>Mc</a:t>
            </a:r>
            <a:r>
              <a:rPr lang="sr-Latn-ME" sz="1400" cap="none" dirty="0"/>
              <a:t>C</a:t>
            </a:r>
            <a:r>
              <a:rPr lang="en-GB" sz="1400" cap="none" dirty="0"/>
              <a:t>ann.</a:t>
            </a:r>
            <a:r>
              <a:rPr lang="en-GB" sz="1400" dirty="0"/>
              <a:t> “</a:t>
            </a:r>
            <a:r>
              <a:rPr lang="en-GB" sz="1400" cap="none" dirty="0"/>
              <a:t>Trusted Routing In I</a:t>
            </a:r>
            <a:r>
              <a:rPr lang="sr-Latn-ME" sz="1400" cap="none" dirty="0"/>
              <a:t>oT</a:t>
            </a:r>
            <a:r>
              <a:rPr lang="en-GB" sz="1400" dirty="0"/>
              <a:t>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1515" y="2288723"/>
            <a:ext cx="231289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SENSITIVE DATA!</a:t>
            </a:r>
          </a:p>
          <a:p>
            <a:r>
              <a:rPr lang="en-GB" b="1" dirty="0"/>
              <a:t>TIME-CRITICAL DATA!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7246" y="2257945"/>
            <a:ext cx="233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25507" y="3359440"/>
            <a:ext cx="2472343" cy="2283799"/>
            <a:chOff x="686244" y="1683450"/>
            <a:chExt cx="2472343" cy="2283799"/>
          </a:xfrm>
        </p:grpSpPr>
        <p:sp>
          <p:nvSpPr>
            <p:cNvPr id="11" name="Oval 10"/>
            <p:cNvSpPr/>
            <p:nvPr/>
          </p:nvSpPr>
          <p:spPr>
            <a:xfrm>
              <a:off x="1464547" y="1683450"/>
              <a:ext cx="380226" cy="371242"/>
            </a:xfrm>
            <a:prstGeom prst="ellipse">
              <a:avLst/>
            </a:prstGeom>
            <a:solidFill>
              <a:srgbClr val="E7E4E5"/>
            </a:solidFill>
            <a:ln w="127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86244" y="2129367"/>
              <a:ext cx="380226" cy="37124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206913" y="2500609"/>
              <a:ext cx="380226" cy="37124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189182" y="2026402"/>
              <a:ext cx="380226" cy="37124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941237" y="2835979"/>
              <a:ext cx="380226" cy="37124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778361" y="2495236"/>
              <a:ext cx="380226" cy="37124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851935" y="3144832"/>
              <a:ext cx="380226" cy="37124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382752" y="3596007"/>
              <a:ext cx="380226" cy="37124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494205" y="3554140"/>
              <a:ext cx="380226" cy="37124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20" name="Straight Arrow Connector 19"/>
            <p:cNvCxnSpPr>
              <a:stCxn id="12" idx="7"/>
              <a:endCxn id="11" idx="3"/>
            </p:cNvCxnSpPr>
            <p:nvPr/>
          </p:nvCxnSpPr>
          <p:spPr>
            <a:xfrm flipV="1">
              <a:off x="1010787" y="2000325"/>
              <a:ext cx="509442" cy="1834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3" idx="0"/>
              <a:endCxn id="11" idx="4"/>
            </p:cNvCxnSpPr>
            <p:nvPr/>
          </p:nvCxnSpPr>
          <p:spPr>
            <a:xfrm flipV="1">
              <a:off x="1397026" y="2054692"/>
              <a:ext cx="257635" cy="4459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4" idx="2"/>
              <a:endCxn id="11" idx="5"/>
            </p:cNvCxnSpPr>
            <p:nvPr/>
          </p:nvCxnSpPr>
          <p:spPr>
            <a:xfrm flipH="1" flipV="1">
              <a:off x="1789091" y="2000325"/>
              <a:ext cx="400092" cy="2116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7" idx="0"/>
              <a:endCxn id="13" idx="3"/>
            </p:cNvCxnSpPr>
            <p:nvPr/>
          </p:nvCxnSpPr>
          <p:spPr>
            <a:xfrm flipV="1">
              <a:off x="1042048" y="2817484"/>
              <a:ext cx="220548" cy="3273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5" idx="0"/>
              <a:endCxn id="14" idx="4"/>
            </p:cNvCxnSpPr>
            <p:nvPr/>
          </p:nvCxnSpPr>
          <p:spPr>
            <a:xfrm flipV="1">
              <a:off x="2131350" y="2397644"/>
              <a:ext cx="247945" cy="4383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6" idx="1"/>
              <a:endCxn id="14" idx="5"/>
            </p:cNvCxnSpPr>
            <p:nvPr/>
          </p:nvCxnSpPr>
          <p:spPr>
            <a:xfrm flipH="1" flipV="1">
              <a:off x="2513726" y="2343277"/>
              <a:ext cx="320318" cy="206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8" idx="7"/>
              <a:endCxn id="15" idx="3"/>
            </p:cNvCxnSpPr>
            <p:nvPr/>
          </p:nvCxnSpPr>
          <p:spPr>
            <a:xfrm flipV="1">
              <a:off x="1707295" y="3152854"/>
              <a:ext cx="289625" cy="4975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" idx="1"/>
              <a:endCxn id="15" idx="5"/>
            </p:cNvCxnSpPr>
            <p:nvPr/>
          </p:nvCxnSpPr>
          <p:spPr>
            <a:xfrm flipH="1" flipV="1">
              <a:off x="2265780" y="3152854"/>
              <a:ext cx="284108" cy="4556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8" name="Picture 6" descr="Image result for devil icon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7653" y="2764286"/>
              <a:ext cx="563078" cy="554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Multiplication Sign 33"/>
            <p:cNvSpPr/>
            <p:nvPr/>
          </p:nvSpPr>
          <p:spPr>
            <a:xfrm>
              <a:off x="2096328" y="2513537"/>
              <a:ext cx="253697" cy="297615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329210" y="3457102"/>
            <a:ext cx="3879470" cy="2283799"/>
            <a:chOff x="5106675" y="3401307"/>
            <a:chExt cx="3879470" cy="2283799"/>
          </a:xfrm>
        </p:grpSpPr>
        <p:grpSp>
          <p:nvGrpSpPr>
            <p:cNvPr id="36" name="Group 35"/>
            <p:cNvGrpSpPr/>
            <p:nvPr/>
          </p:nvGrpSpPr>
          <p:grpSpPr>
            <a:xfrm>
              <a:off x="5106675" y="3401307"/>
              <a:ext cx="2472343" cy="2283799"/>
              <a:chOff x="686244" y="1683450"/>
              <a:chExt cx="2472343" cy="2283799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464547" y="1683450"/>
                <a:ext cx="380226" cy="371242"/>
              </a:xfrm>
              <a:prstGeom prst="ellipse">
                <a:avLst/>
              </a:prstGeom>
              <a:solidFill>
                <a:srgbClr val="E7E4E5"/>
              </a:solidFill>
              <a:ln w="1270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1</a:t>
                </a: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86244" y="2129367"/>
                <a:ext cx="380226" cy="37124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2</a:t>
                </a: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06913" y="2500609"/>
                <a:ext cx="380226" cy="37124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4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189182" y="2026402"/>
                <a:ext cx="380226" cy="37124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3</a:t>
                </a: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941237" y="2835979"/>
                <a:ext cx="380226" cy="3712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778361" y="2495236"/>
                <a:ext cx="380226" cy="37124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6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851935" y="3144832"/>
                <a:ext cx="380226" cy="37124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7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382752" y="3596007"/>
                <a:ext cx="380226" cy="37124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8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494205" y="3554140"/>
                <a:ext cx="380226" cy="37124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9</a:t>
                </a:r>
              </a:p>
            </p:txBody>
          </p:sp>
          <p:cxnSp>
            <p:nvCxnSpPr>
              <p:cNvPr id="46" name="Straight Arrow Connector 45"/>
              <p:cNvCxnSpPr>
                <a:stCxn id="38" idx="7"/>
                <a:endCxn id="37" idx="3"/>
              </p:cNvCxnSpPr>
              <p:nvPr/>
            </p:nvCxnSpPr>
            <p:spPr>
              <a:xfrm flipV="1">
                <a:off x="1010787" y="2000325"/>
                <a:ext cx="509442" cy="18340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39" idx="0"/>
                <a:endCxn id="37" idx="4"/>
              </p:cNvCxnSpPr>
              <p:nvPr/>
            </p:nvCxnSpPr>
            <p:spPr>
              <a:xfrm flipV="1">
                <a:off x="1397026" y="2054692"/>
                <a:ext cx="257635" cy="4459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0" idx="2"/>
                <a:endCxn id="37" idx="5"/>
              </p:cNvCxnSpPr>
              <p:nvPr/>
            </p:nvCxnSpPr>
            <p:spPr>
              <a:xfrm flipH="1" flipV="1">
                <a:off x="1789091" y="2000325"/>
                <a:ext cx="400092" cy="2116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43" idx="0"/>
                <a:endCxn id="39" idx="3"/>
              </p:cNvCxnSpPr>
              <p:nvPr/>
            </p:nvCxnSpPr>
            <p:spPr>
              <a:xfrm flipV="1">
                <a:off x="1042048" y="2817484"/>
                <a:ext cx="220548" cy="3273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41" idx="0"/>
                <a:endCxn id="40" idx="4"/>
              </p:cNvCxnSpPr>
              <p:nvPr/>
            </p:nvCxnSpPr>
            <p:spPr>
              <a:xfrm flipV="1">
                <a:off x="2131350" y="2397644"/>
                <a:ext cx="247945" cy="4383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42" idx="1"/>
                <a:endCxn id="40" idx="5"/>
              </p:cNvCxnSpPr>
              <p:nvPr/>
            </p:nvCxnSpPr>
            <p:spPr>
              <a:xfrm flipH="1" flipV="1">
                <a:off x="2513726" y="2343277"/>
                <a:ext cx="320318" cy="206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44" idx="7"/>
                <a:endCxn id="41" idx="3"/>
              </p:cNvCxnSpPr>
              <p:nvPr/>
            </p:nvCxnSpPr>
            <p:spPr>
              <a:xfrm flipV="1">
                <a:off x="1707295" y="3152854"/>
                <a:ext cx="289625" cy="4975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45" idx="1"/>
                <a:endCxn id="41" idx="5"/>
              </p:cNvCxnSpPr>
              <p:nvPr/>
            </p:nvCxnSpPr>
            <p:spPr>
              <a:xfrm flipH="1" flipV="1">
                <a:off x="2265780" y="3152854"/>
                <a:ext cx="284108" cy="4556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4" name="Picture 6" descr="Image result for devil icon"/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7653" y="2764286"/>
                <a:ext cx="563078" cy="554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Multiplication Sign 60"/>
              <p:cNvSpPr/>
              <p:nvPr/>
            </p:nvSpPr>
            <p:spPr>
              <a:xfrm>
                <a:off x="2092719" y="2536325"/>
                <a:ext cx="253697" cy="297615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88" name="Straight Arrow Connector 87"/>
            <p:cNvCxnSpPr>
              <a:stCxn id="44" idx="1"/>
              <a:endCxn id="43" idx="5"/>
            </p:cNvCxnSpPr>
            <p:nvPr/>
          </p:nvCxnSpPr>
          <p:spPr>
            <a:xfrm flipH="1" flipV="1">
              <a:off x="5596909" y="5179564"/>
              <a:ext cx="261957" cy="1886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92" name="Arc 91"/>
            <p:cNvSpPr/>
            <p:nvPr/>
          </p:nvSpPr>
          <p:spPr>
            <a:xfrm rot="16530183">
              <a:off x="5808867" y="5028679"/>
              <a:ext cx="347204" cy="443153"/>
            </a:xfrm>
            <a:prstGeom prst="arc">
              <a:avLst>
                <a:gd name="adj1" fmla="val 16790584"/>
                <a:gd name="adj2" fmla="val 3052538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Speech Bubble: Oval 92"/>
            <p:cNvSpPr/>
            <p:nvPr/>
          </p:nvSpPr>
          <p:spPr>
            <a:xfrm>
              <a:off x="7436856" y="4746302"/>
              <a:ext cx="1549289" cy="574407"/>
            </a:xfrm>
            <a:prstGeom prst="wedgeEllipseCallout">
              <a:avLst>
                <a:gd name="adj1" fmla="val -109777"/>
                <a:gd name="adj2" fmla="val -2651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“I am the root!”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8700619" y="3403524"/>
            <a:ext cx="2472343" cy="2283799"/>
            <a:chOff x="8700619" y="3403524"/>
            <a:chExt cx="2472343" cy="2283799"/>
          </a:xfrm>
        </p:grpSpPr>
        <p:grpSp>
          <p:nvGrpSpPr>
            <p:cNvPr id="62" name="Group 61"/>
            <p:cNvGrpSpPr/>
            <p:nvPr/>
          </p:nvGrpSpPr>
          <p:grpSpPr>
            <a:xfrm>
              <a:off x="8700619" y="3403524"/>
              <a:ext cx="2472343" cy="2283799"/>
              <a:chOff x="686244" y="1683450"/>
              <a:chExt cx="2472343" cy="2283799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1464547" y="1683450"/>
                <a:ext cx="380226" cy="371242"/>
              </a:xfrm>
              <a:prstGeom prst="ellipse">
                <a:avLst/>
              </a:prstGeom>
              <a:solidFill>
                <a:srgbClr val="E7E4E5"/>
              </a:solidFill>
              <a:ln w="1270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1</a:t>
                </a: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86244" y="2129367"/>
                <a:ext cx="380226" cy="37124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2</a:t>
                </a: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206913" y="2500609"/>
                <a:ext cx="380226" cy="37124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4</a:t>
                </a: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189182" y="2026402"/>
                <a:ext cx="380226" cy="37124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3</a:t>
                </a: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941237" y="2835979"/>
                <a:ext cx="380226" cy="37124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778361" y="2495236"/>
                <a:ext cx="380226" cy="37124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6</a:t>
                </a: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51935" y="3144832"/>
                <a:ext cx="380226" cy="37124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7</a:t>
                </a: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382752" y="3596007"/>
                <a:ext cx="380226" cy="37124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8</a:t>
                </a: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494205" y="3554140"/>
                <a:ext cx="380226" cy="37124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9</a:t>
                </a:r>
              </a:p>
            </p:txBody>
          </p:sp>
          <p:cxnSp>
            <p:nvCxnSpPr>
              <p:cNvPr id="72" name="Straight Arrow Connector 71"/>
              <p:cNvCxnSpPr>
                <a:stCxn id="64" idx="7"/>
                <a:endCxn id="63" idx="3"/>
              </p:cNvCxnSpPr>
              <p:nvPr/>
            </p:nvCxnSpPr>
            <p:spPr>
              <a:xfrm flipV="1">
                <a:off x="1010787" y="2000325"/>
                <a:ext cx="509442" cy="18340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65" idx="0"/>
                <a:endCxn id="63" idx="4"/>
              </p:cNvCxnSpPr>
              <p:nvPr/>
            </p:nvCxnSpPr>
            <p:spPr>
              <a:xfrm flipV="1">
                <a:off x="1397026" y="2054692"/>
                <a:ext cx="257635" cy="4459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66" idx="2"/>
                <a:endCxn id="63" idx="5"/>
              </p:cNvCxnSpPr>
              <p:nvPr/>
            </p:nvCxnSpPr>
            <p:spPr>
              <a:xfrm flipH="1" flipV="1">
                <a:off x="1789091" y="2000325"/>
                <a:ext cx="400092" cy="2116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69" idx="0"/>
                <a:endCxn id="65" idx="3"/>
              </p:cNvCxnSpPr>
              <p:nvPr/>
            </p:nvCxnSpPr>
            <p:spPr>
              <a:xfrm flipV="1">
                <a:off x="1042048" y="2817484"/>
                <a:ext cx="220548" cy="3273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67" idx="0"/>
                <a:endCxn id="66" idx="4"/>
              </p:cNvCxnSpPr>
              <p:nvPr/>
            </p:nvCxnSpPr>
            <p:spPr>
              <a:xfrm flipV="1">
                <a:off x="2131350" y="2397644"/>
                <a:ext cx="247945" cy="4383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68" idx="1"/>
                <a:endCxn id="66" idx="5"/>
              </p:cNvCxnSpPr>
              <p:nvPr/>
            </p:nvCxnSpPr>
            <p:spPr>
              <a:xfrm flipH="1" flipV="1">
                <a:off x="2513726" y="2343277"/>
                <a:ext cx="320318" cy="206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70" idx="7"/>
                <a:endCxn id="67" idx="3"/>
              </p:cNvCxnSpPr>
              <p:nvPr/>
            </p:nvCxnSpPr>
            <p:spPr>
              <a:xfrm flipV="1">
                <a:off x="1707295" y="3152854"/>
                <a:ext cx="289625" cy="4975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71" idx="1"/>
                <a:endCxn id="67" idx="5"/>
              </p:cNvCxnSpPr>
              <p:nvPr/>
            </p:nvCxnSpPr>
            <p:spPr>
              <a:xfrm flipH="1" flipV="1">
                <a:off x="2265780" y="3152854"/>
                <a:ext cx="284108" cy="4556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80" name="Picture 6" descr="Image result for devil icon"/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7653" y="2764286"/>
                <a:ext cx="563078" cy="554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5" name="Rectangle: Folded Corner 94"/>
            <p:cNvSpPr/>
            <p:nvPr/>
          </p:nvSpPr>
          <p:spPr>
            <a:xfrm>
              <a:off x="9534604" y="5063441"/>
              <a:ext cx="197484" cy="19966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V="1">
              <a:off x="9721670" y="4945521"/>
              <a:ext cx="185994" cy="151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10299830" y="4378222"/>
              <a:ext cx="185994" cy="151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10373574" y="4676812"/>
              <a:ext cx="256573" cy="251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10396648" y="4512386"/>
              <a:ext cx="237492" cy="982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 flipV="1">
              <a:off x="9958081" y="4323423"/>
              <a:ext cx="105452" cy="1941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 flipV="1">
              <a:off x="9791627" y="4440276"/>
              <a:ext cx="167753" cy="1428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10152438" y="4265550"/>
              <a:ext cx="11233" cy="2461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9712994" y="4688831"/>
              <a:ext cx="192418" cy="44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: Folded Corner 117"/>
            <p:cNvSpPr/>
            <p:nvPr/>
          </p:nvSpPr>
          <p:spPr>
            <a:xfrm>
              <a:off x="10244122" y="4757633"/>
              <a:ext cx="197484" cy="199660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547776" y="5822266"/>
            <a:ext cx="1927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B11116"/>
                </a:solidFill>
              </a:rPr>
              <a:t>Blackhole attack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827336" y="5817198"/>
            <a:ext cx="1808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B11116"/>
                </a:solidFill>
              </a:rPr>
              <a:t>Sinkhole attack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033469" y="5830747"/>
            <a:ext cx="160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B11116"/>
                </a:solidFill>
              </a:rPr>
              <a:t>Replay attack</a:t>
            </a:r>
          </a:p>
        </p:txBody>
      </p:sp>
      <p:sp>
        <p:nvSpPr>
          <p:cNvPr id="120" name="Arc 119"/>
          <p:cNvSpPr/>
          <p:nvPr/>
        </p:nvSpPr>
        <p:spPr>
          <a:xfrm rot="11786034" flipV="1">
            <a:off x="3715667" y="2086164"/>
            <a:ext cx="5311996" cy="1959994"/>
          </a:xfrm>
          <a:prstGeom prst="arc">
            <a:avLst>
              <a:gd name="adj1" fmla="val 13144409"/>
              <a:gd name="adj2" fmla="val 295077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77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Understanding the impact and consequences of an attack helps to prevent possible </a:t>
            </a:r>
            <a:r>
              <a:rPr lang="en-GB" b="1" dirty="0" err="1"/>
              <a:t>DoS</a:t>
            </a:r>
            <a:endParaRPr lang="en-GB" b="1" dirty="0"/>
          </a:p>
        </p:txBody>
      </p:sp>
      <p:pic>
        <p:nvPicPr>
          <p:cNvPr id="1028" name="Picture 4" descr="Image result for imperial college london logo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00" y="6339356"/>
            <a:ext cx="1219200" cy="5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6957" y="6422344"/>
            <a:ext cx="4392386" cy="365125"/>
          </a:xfrm>
        </p:spPr>
        <p:txBody>
          <a:bodyPr/>
          <a:lstStyle/>
          <a:p>
            <a:pPr algn="l"/>
            <a:r>
              <a:rPr lang="en-GB" sz="1400" dirty="0"/>
              <a:t>I. </a:t>
            </a:r>
            <a:r>
              <a:rPr lang="en-GB" sz="1400" cap="none" dirty="0" err="1"/>
              <a:t>Tomić</a:t>
            </a:r>
            <a:r>
              <a:rPr lang="en-GB" sz="1400" cap="none" dirty="0"/>
              <a:t>, </a:t>
            </a:r>
            <a:r>
              <a:rPr lang="en-GB" sz="1400" dirty="0"/>
              <a:t>J. A. </a:t>
            </a:r>
            <a:r>
              <a:rPr lang="en-GB" sz="1400" cap="none" dirty="0"/>
              <a:t>Mc</a:t>
            </a:r>
            <a:r>
              <a:rPr lang="sr-Latn-ME" sz="1400" cap="none" dirty="0"/>
              <a:t>C</a:t>
            </a:r>
            <a:r>
              <a:rPr lang="en-GB" sz="1400" cap="none" dirty="0"/>
              <a:t>ann.</a:t>
            </a:r>
            <a:r>
              <a:rPr lang="en-GB" sz="1400" dirty="0"/>
              <a:t> “</a:t>
            </a:r>
            <a:r>
              <a:rPr lang="en-GB" sz="1400" cap="none" dirty="0"/>
              <a:t>Trusted Routing In I</a:t>
            </a:r>
            <a:r>
              <a:rPr lang="sr-Latn-ME" sz="1400" cap="none" dirty="0"/>
              <a:t>oT</a:t>
            </a:r>
            <a:r>
              <a:rPr lang="en-GB" sz="1400" dirty="0"/>
              <a:t>"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795" y="1945430"/>
            <a:ext cx="8907798" cy="2667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7280" y="4672768"/>
            <a:ext cx="10058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B11116"/>
                </a:solidFill>
              </a:rPr>
              <a:t>Implementation:</a:t>
            </a:r>
            <a:r>
              <a:rPr lang="en-GB" sz="2000" b="1" dirty="0"/>
              <a:t> </a:t>
            </a:r>
            <a:r>
              <a:rPr lang="en-GB" sz="2000" dirty="0" err="1"/>
              <a:t>Contiki</a:t>
            </a:r>
            <a:r>
              <a:rPr lang="en-GB" sz="2000" dirty="0"/>
              <a:t> OS &amp; </a:t>
            </a:r>
            <a:r>
              <a:rPr lang="en-GB" sz="2000" dirty="0" err="1"/>
              <a:t>Cooja</a:t>
            </a:r>
            <a:r>
              <a:rPr lang="en-GB" sz="2000" dirty="0"/>
              <a:t> (</a:t>
            </a:r>
            <a:r>
              <a:rPr lang="en-GB" sz="2000" dirty="0" err="1"/>
              <a:t>Contiki</a:t>
            </a:r>
            <a:r>
              <a:rPr lang="en-GB" sz="2000" dirty="0"/>
              <a:t> simulator), 100nodes random topology</a:t>
            </a:r>
            <a:endParaRPr lang="en-GB" sz="2000" b="1" dirty="0"/>
          </a:p>
          <a:p>
            <a:pPr algn="just"/>
            <a:r>
              <a:rPr lang="en-GB" sz="2000" b="1" dirty="0">
                <a:solidFill>
                  <a:srgbClr val="B11116"/>
                </a:solidFill>
              </a:rPr>
              <a:t>Observations: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000" dirty="0"/>
              <a:t>Each attack has it’s own signature </a:t>
            </a:r>
            <a:r>
              <a:rPr lang="en-GB" sz="2000" dirty="0" err="1"/>
              <a:t>wrt</a:t>
            </a:r>
            <a:r>
              <a:rPr lang="en-GB" sz="2000" dirty="0"/>
              <a:t> to the network performance.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000" dirty="0"/>
              <a:t>Two groups: 1. attacks that introduce additional data </a:t>
            </a:r>
            <a:r>
              <a:rPr lang="en-GB" sz="2000" dirty="0">
                <a:latin typeface="Calibri" panose="020F0502020204030204" pitchFamily="34" charset="0"/>
              </a:rPr>
              <a:t>→</a:t>
            </a:r>
            <a:r>
              <a:rPr lang="en-GB" sz="2000" dirty="0"/>
              <a:t> reduced PDR and increased E2E delay  2. attacks that reduce no. of packets </a:t>
            </a:r>
            <a:r>
              <a:rPr lang="en-GB" sz="2000" dirty="0">
                <a:latin typeface="Calibri" panose="020F0502020204030204" pitchFamily="34" charset="0"/>
              </a:rPr>
              <a:t>→ </a:t>
            </a:r>
            <a:r>
              <a:rPr lang="en-GB" sz="2000" dirty="0"/>
              <a:t>reduced PDR and reduced E2E delay.</a:t>
            </a:r>
          </a:p>
        </p:txBody>
      </p:sp>
    </p:spTree>
    <p:extLst>
      <p:ext uri="{BB962C8B-B14F-4D97-AF65-F5344CB8AC3E}">
        <p14:creationId xmlns:p14="http://schemas.microsoft.com/office/powerpoint/2010/main" val="395577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21969" cy="1450757"/>
          </a:xfrm>
        </p:spPr>
        <p:txBody>
          <a:bodyPr>
            <a:normAutofit/>
          </a:bodyPr>
          <a:lstStyle/>
          <a:p>
            <a:r>
              <a:rPr lang="en-GB" b="1" dirty="0"/>
              <a:t>A novel self-healing scheme that detects and recovers from common attack scenarios</a:t>
            </a:r>
          </a:p>
        </p:txBody>
      </p:sp>
      <p:pic>
        <p:nvPicPr>
          <p:cNvPr id="1028" name="Picture 4" descr="Image result for imperial college london logo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00" y="6339356"/>
            <a:ext cx="1219200" cy="5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6957" y="6422344"/>
            <a:ext cx="4392386" cy="365125"/>
          </a:xfrm>
        </p:spPr>
        <p:txBody>
          <a:bodyPr/>
          <a:lstStyle/>
          <a:p>
            <a:pPr algn="l"/>
            <a:r>
              <a:rPr lang="en-GB" sz="1400" dirty="0"/>
              <a:t>I. </a:t>
            </a:r>
            <a:r>
              <a:rPr lang="en-GB" sz="1400" cap="none" dirty="0" err="1"/>
              <a:t>Tomić</a:t>
            </a:r>
            <a:r>
              <a:rPr lang="en-GB" sz="1400" cap="none" dirty="0"/>
              <a:t>, </a:t>
            </a:r>
            <a:r>
              <a:rPr lang="en-GB" sz="1400" dirty="0"/>
              <a:t>J. A. </a:t>
            </a:r>
            <a:r>
              <a:rPr lang="en-GB" sz="1400" cap="none" dirty="0"/>
              <a:t>Mc</a:t>
            </a:r>
            <a:r>
              <a:rPr lang="sr-Latn-ME" sz="1400" cap="none" dirty="0"/>
              <a:t>C</a:t>
            </a:r>
            <a:r>
              <a:rPr lang="en-GB" sz="1400" cap="none" dirty="0"/>
              <a:t>ann.</a:t>
            </a:r>
            <a:r>
              <a:rPr lang="en-GB" sz="1400" dirty="0"/>
              <a:t> “</a:t>
            </a:r>
            <a:r>
              <a:rPr lang="en-GB" sz="1400" cap="none" dirty="0"/>
              <a:t>Trusted Routing In I</a:t>
            </a:r>
            <a:r>
              <a:rPr lang="sr-Latn-ME" sz="1400" cap="none" dirty="0"/>
              <a:t>oT</a:t>
            </a:r>
            <a:r>
              <a:rPr lang="en-GB" sz="1400" dirty="0"/>
              <a:t>"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614" y="2552340"/>
            <a:ext cx="8593300" cy="29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0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Each sensor builds a trust model of its neighbourhood to adapt routing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336" y="2280851"/>
            <a:ext cx="4478694" cy="32180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Pairwise trust between a node and its neighbours.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Choose your routing paths accordingly.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This allows data to </a:t>
            </a:r>
            <a:r>
              <a:rPr lang="en-GB" sz="2800" b="1" dirty="0">
                <a:solidFill>
                  <a:srgbClr val="B11116"/>
                </a:solidFill>
              </a:rPr>
              <a:t>flow around</a:t>
            </a:r>
            <a:r>
              <a:rPr lang="en-GB" sz="2800" dirty="0"/>
              <a:t> regions of the network affected by an attack. </a:t>
            </a:r>
          </a:p>
        </p:txBody>
      </p:sp>
      <p:pic>
        <p:nvPicPr>
          <p:cNvPr id="1028" name="Picture 4" descr="Image result for imperial college london logo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00" y="6339356"/>
            <a:ext cx="1219200" cy="5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6957" y="6422344"/>
            <a:ext cx="4392386" cy="365125"/>
          </a:xfrm>
        </p:spPr>
        <p:txBody>
          <a:bodyPr/>
          <a:lstStyle/>
          <a:p>
            <a:pPr algn="l"/>
            <a:r>
              <a:rPr lang="en-GB" sz="1400" dirty="0"/>
              <a:t>I. </a:t>
            </a:r>
            <a:r>
              <a:rPr lang="en-GB" sz="1400" cap="none" dirty="0" err="1"/>
              <a:t>Tomić</a:t>
            </a:r>
            <a:r>
              <a:rPr lang="en-GB" sz="1400" cap="none" dirty="0"/>
              <a:t>, </a:t>
            </a:r>
            <a:r>
              <a:rPr lang="en-GB" sz="1400" dirty="0"/>
              <a:t>J. A. </a:t>
            </a:r>
            <a:r>
              <a:rPr lang="en-GB" sz="1400" cap="none" dirty="0"/>
              <a:t>Mc</a:t>
            </a:r>
            <a:r>
              <a:rPr lang="sr-Latn-ME" sz="1400" cap="none" dirty="0"/>
              <a:t>C</a:t>
            </a:r>
            <a:r>
              <a:rPr lang="en-GB" sz="1400" cap="none" dirty="0"/>
              <a:t>ann.</a:t>
            </a:r>
            <a:r>
              <a:rPr lang="en-GB" sz="1400" dirty="0"/>
              <a:t> “</a:t>
            </a:r>
            <a:r>
              <a:rPr lang="en-GB" sz="1400" cap="none" dirty="0"/>
              <a:t>Trusted Routing In I</a:t>
            </a:r>
            <a:r>
              <a:rPr lang="sr-Latn-ME" sz="1400" cap="none" dirty="0"/>
              <a:t>oT</a:t>
            </a:r>
            <a:r>
              <a:rPr lang="en-GB" sz="1400" dirty="0"/>
              <a:t>"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417595" y="2280851"/>
            <a:ext cx="3939385" cy="3218045"/>
            <a:chOff x="682897" y="3581400"/>
            <a:chExt cx="2640783" cy="22240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673" r="2058"/>
            <a:stretch/>
          </p:blipFill>
          <p:spPr>
            <a:xfrm>
              <a:off x="682897" y="3581400"/>
              <a:ext cx="2640783" cy="222409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2897" y="3581400"/>
              <a:ext cx="395577" cy="5105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63333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4529</TotalTime>
  <Words>1084</Words>
  <Application>Microsoft Office PowerPoint</Application>
  <PresentationFormat>Widescreen</PresentationFormat>
  <Paragraphs>130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Retrospect</vt:lpstr>
      <vt:lpstr>Trusted Routing in IoT</vt:lpstr>
      <vt:lpstr>Outline</vt:lpstr>
      <vt:lpstr>Sensors and networks: A value-creation framework</vt:lpstr>
      <vt:lpstr>IoT systems differ from  traditional IT systems?</vt:lpstr>
      <vt:lpstr>The communication protocols have not been designed with a security goal in mind</vt:lpstr>
      <vt:lpstr>The network level attacks can cause data loss and increase the data collection latency </vt:lpstr>
      <vt:lpstr>Understanding the impact and consequences of an attack helps to prevent possible DoS</vt:lpstr>
      <vt:lpstr>A novel self-healing scheme that detects and recovers from common attack scenarios</vt:lpstr>
      <vt:lpstr>Each sensor builds a trust model of its neighbourhood to adapt routing decisions</vt:lpstr>
      <vt:lpstr>A simple notification scheme propagates routing decisions from the affected areas to the sink </vt:lpstr>
      <vt:lpstr>Our solution reduces data loss due to the varied attack scenarios down to 1% (5% on average) </vt:lpstr>
      <vt:lpstr>It achieves low overheads of 1% and a detection reliability of 99.3% tested across scenarios</vt:lpstr>
      <vt:lpstr>To conclude…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Tomic, Ivana</dc:creator>
  <cp:lastModifiedBy>Tomic, Ivana</cp:lastModifiedBy>
  <cp:revision>70</cp:revision>
  <dcterms:created xsi:type="dcterms:W3CDTF">2017-08-16T14:12:32Z</dcterms:created>
  <dcterms:modified xsi:type="dcterms:W3CDTF">2017-10-24T07:12:16Z</dcterms:modified>
</cp:coreProperties>
</file>